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6" r:id="rId5"/>
    <p:sldId id="318" r:id="rId6"/>
    <p:sldId id="331" r:id="rId7"/>
    <p:sldId id="319" r:id="rId8"/>
    <p:sldId id="326" r:id="rId9"/>
    <p:sldId id="320" r:id="rId10"/>
    <p:sldId id="316" r:id="rId11"/>
    <p:sldId id="327" r:id="rId12"/>
    <p:sldId id="317" r:id="rId13"/>
    <p:sldId id="323" r:id="rId14"/>
    <p:sldId id="329" r:id="rId15"/>
    <p:sldId id="332" r:id="rId16"/>
    <p:sldId id="333" r:id="rId17"/>
    <p:sldId id="334" r:id="rId18"/>
    <p:sldId id="3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D57"/>
    <a:srgbClr val="3598E7"/>
    <a:srgbClr val="E9503C"/>
    <a:srgbClr val="172D56"/>
    <a:srgbClr val="F6F6F6"/>
    <a:srgbClr val="182E56"/>
    <a:srgbClr val="F2523C"/>
    <a:srgbClr val="F3523C"/>
    <a:srgbClr val="489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40" autoAdjust="0"/>
  </p:normalViewPr>
  <p:slideViewPr>
    <p:cSldViewPr snapToGrid="0">
      <p:cViewPr varScale="1">
        <p:scale>
          <a:sx n="88" d="100"/>
          <a:sy n="88" d="100"/>
        </p:scale>
        <p:origin x="14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B29358-7C9D-CD60-7C90-9D29138FAF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243F35-EDFA-D431-7B3A-0301835B4A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3099E4-DBD6-45C3-B290-2B1FEC5ACCB4}" type="datetimeFigureOut">
              <a:rPr lang="en-US" smtClean="0"/>
              <a:t>3/24/2026</a:t>
            </a:fld>
            <a:endParaRPr lang="en-US"/>
          </a:p>
        </p:txBody>
      </p:sp>
      <p:sp>
        <p:nvSpPr>
          <p:cNvPr id="4" name="Footer Placeholder 3">
            <a:extLst>
              <a:ext uri="{FF2B5EF4-FFF2-40B4-BE49-F238E27FC236}">
                <a16:creationId xmlns:a16="http://schemas.microsoft.com/office/drawing/2014/main" id="{CA28B378-7867-6809-E7B6-38F6E39ADC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B6122B-6CAC-119E-9EDA-E3A838DEFF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D330AF-6978-484B-854B-8569635B3EE5}" type="slidenum">
              <a:rPr lang="en-US" smtClean="0"/>
              <a:t>‹#›</a:t>
            </a:fld>
            <a:endParaRPr lang="en-US"/>
          </a:p>
        </p:txBody>
      </p:sp>
    </p:spTree>
    <p:extLst>
      <p:ext uri="{BB962C8B-B14F-4D97-AF65-F5344CB8AC3E}">
        <p14:creationId xmlns:p14="http://schemas.microsoft.com/office/powerpoint/2010/main" val="36540628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A086F-54B9-4793-847C-EBA12C50BCF8}"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97D9D-9D95-4C4B-908C-5289D8C6E610}" type="slidenum">
              <a:rPr lang="en-US" smtClean="0"/>
              <a:t>‹#›</a:t>
            </a:fld>
            <a:endParaRPr lang="en-US"/>
          </a:p>
        </p:txBody>
      </p:sp>
    </p:spTree>
    <p:extLst>
      <p:ext uri="{BB962C8B-B14F-4D97-AF65-F5344CB8AC3E}">
        <p14:creationId xmlns:p14="http://schemas.microsoft.com/office/powerpoint/2010/main" val="63785608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Tina Jackson</a:t>
            </a:r>
          </a:p>
        </p:txBody>
      </p:sp>
      <p:sp>
        <p:nvSpPr>
          <p:cNvPr id="4" name="Slide Number Placeholder 3"/>
          <p:cNvSpPr>
            <a:spLocks noGrp="1"/>
          </p:cNvSpPr>
          <p:nvPr>
            <p:ph type="sldNum" sz="quarter" idx="5"/>
          </p:nvPr>
        </p:nvSpPr>
        <p:spPr/>
        <p:txBody>
          <a:bodyPr/>
          <a:lstStyle/>
          <a:p>
            <a:fld id="{A0997D9D-9D95-4C4B-908C-5289D8C6E610}" type="slidenum">
              <a:rPr lang="en-US" smtClean="0"/>
              <a:t>2</a:t>
            </a:fld>
            <a:endParaRPr lang="en-US"/>
          </a:p>
        </p:txBody>
      </p:sp>
      <p:sp>
        <p:nvSpPr>
          <p:cNvPr id="5" name="Footer Placeholder 4">
            <a:extLst>
              <a:ext uri="{FF2B5EF4-FFF2-40B4-BE49-F238E27FC236}">
                <a16:creationId xmlns:a16="http://schemas.microsoft.com/office/drawing/2014/main" id="{16E1251A-0D88-E93B-96BA-286640F1DF1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0416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Sheri Ranis</a:t>
            </a:r>
          </a:p>
        </p:txBody>
      </p:sp>
      <p:sp>
        <p:nvSpPr>
          <p:cNvPr id="4" name="Slide Number Placeholder 3"/>
          <p:cNvSpPr>
            <a:spLocks noGrp="1"/>
          </p:cNvSpPr>
          <p:nvPr>
            <p:ph type="sldNum" sz="quarter" idx="5"/>
          </p:nvPr>
        </p:nvSpPr>
        <p:spPr/>
        <p:txBody>
          <a:bodyPr/>
          <a:lstStyle/>
          <a:p>
            <a:fld id="{A0997D9D-9D95-4C4B-908C-5289D8C6E610}" type="slidenum">
              <a:rPr lang="en-US" smtClean="0"/>
              <a:t>11</a:t>
            </a:fld>
            <a:endParaRPr lang="en-US"/>
          </a:p>
        </p:txBody>
      </p:sp>
      <p:sp>
        <p:nvSpPr>
          <p:cNvPr id="5" name="Footer Placeholder 4">
            <a:extLst>
              <a:ext uri="{FF2B5EF4-FFF2-40B4-BE49-F238E27FC236}">
                <a16:creationId xmlns:a16="http://schemas.microsoft.com/office/drawing/2014/main" id="{C0057990-3F1B-DCCB-919D-8DFF20A92AF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93757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B1C0E-C886-3D73-4579-2E54F5A33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7EE003-12C7-627D-8A3F-81BECBFAE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2860D-01CE-C784-477A-B4F969D60D2C}"/>
              </a:ext>
            </a:extLst>
          </p:cNvPr>
          <p:cNvSpPr>
            <a:spLocks noGrp="1"/>
          </p:cNvSpPr>
          <p:nvPr>
            <p:ph type="body" idx="1"/>
          </p:nvPr>
        </p:nvSpPr>
        <p:spPr/>
        <p:txBody>
          <a:bodyPr/>
          <a:lstStyle/>
          <a:p>
            <a:r>
              <a:rPr lang="en-US" dirty="0"/>
              <a:t>Tina Jackson</a:t>
            </a:r>
          </a:p>
        </p:txBody>
      </p:sp>
      <p:sp>
        <p:nvSpPr>
          <p:cNvPr id="4" name="Slide Number Placeholder 3">
            <a:extLst>
              <a:ext uri="{FF2B5EF4-FFF2-40B4-BE49-F238E27FC236}">
                <a16:creationId xmlns:a16="http://schemas.microsoft.com/office/drawing/2014/main" id="{4D725F4D-36B9-D124-7F34-A453F4F7EDDA}"/>
              </a:ext>
            </a:extLst>
          </p:cNvPr>
          <p:cNvSpPr>
            <a:spLocks noGrp="1"/>
          </p:cNvSpPr>
          <p:nvPr>
            <p:ph type="sldNum" sz="quarter" idx="5"/>
          </p:nvPr>
        </p:nvSpPr>
        <p:spPr/>
        <p:txBody>
          <a:bodyPr/>
          <a:lstStyle/>
          <a:p>
            <a:fld id="{A0997D9D-9D95-4C4B-908C-5289D8C6E610}" type="slidenum">
              <a:rPr lang="en-US" smtClean="0"/>
              <a:t>12</a:t>
            </a:fld>
            <a:endParaRPr lang="en-US"/>
          </a:p>
        </p:txBody>
      </p:sp>
      <p:sp>
        <p:nvSpPr>
          <p:cNvPr id="5" name="Footer Placeholder 4">
            <a:extLst>
              <a:ext uri="{FF2B5EF4-FFF2-40B4-BE49-F238E27FC236}">
                <a16:creationId xmlns:a16="http://schemas.microsoft.com/office/drawing/2014/main" id="{FBA2E2C2-2815-A277-DFC5-FABF497F8E2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20891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547C0-7647-2387-7307-54788430E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09DD0-97D3-B90A-0CD8-336CAA1DD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D33E2-0C4C-1B7B-F682-5F94D7F907A2}"/>
              </a:ext>
            </a:extLst>
          </p:cNvPr>
          <p:cNvSpPr>
            <a:spLocks noGrp="1"/>
          </p:cNvSpPr>
          <p:nvPr>
            <p:ph type="body" idx="1"/>
          </p:nvPr>
        </p:nvSpPr>
        <p:spPr/>
        <p:txBody>
          <a:bodyPr/>
          <a:lstStyle/>
          <a:p>
            <a:r>
              <a:rPr lang="en-US" dirty="0"/>
              <a:t>Tina Jackson</a:t>
            </a:r>
          </a:p>
        </p:txBody>
      </p:sp>
      <p:sp>
        <p:nvSpPr>
          <p:cNvPr id="4" name="Slide Number Placeholder 3">
            <a:extLst>
              <a:ext uri="{FF2B5EF4-FFF2-40B4-BE49-F238E27FC236}">
                <a16:creationId xmlns:a16="http://schemas.microsoft.com/office/drawing/2014/main" id="{E1B81F2E-E669-651B-262E-E625487E535A}"/>
              </a:ext>
            </a:extLst>
          </p:cNvPr>
          <p:cNvSpPr>
            <a:spLocks noGrp="1"/>
          </p:cNvSpPr>
          <p:nvPr>
            <p:ph type="sldNum" sz="quarter" idx="5"/>
          </p:nvPr>
        </p:nvSpPr>
        <p:spPr/>
        <p:txBody>
          <a:bodyPr/>
          <a:lstStyle/>
          <a:p>
            <a:fld id="{A0997D9D-9D95-4C4B-908C-5289D8C6E610}" type="slidenum">
              <a:rPr lang="en-US" smtClean="0"/>
              <a:t>13</a:t>
            </a:fld>
            <a:endParaRPr lang="en-US"/>
          </a:p>
        </p:txBody>
      </p:sp>
      <p:sp>
        <p:nvSpPr>
          <p:cNvPr id="5" name="Footer Placeholder 4">
            <a:extLst>
              <a:ext uri="{FF2B5EF4-FFF2-40B4-BE49-F238E27FC236}">
                <a16:creationId xmlns:a16="http://schemas.microsoft.com/office/drawing/2014/main" id="{0A0C7977-1E75-DCD6-3051-CA4F8C2C2D0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211373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84F5A-BFA6-7A27-46D0-CE906F203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F75B5-EB33-2254-1F54-3D4A2C965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7BB4F-1015-10AA-EEEF-B3030F370B0E}"/>
              </a:ext>
            </a:extLst>
          </p:cNvPr>
          <p:cNvSpPr>
            <a:spLocks noGrp="1"/>
          </p:cNvSpPr>
          <p:nvPr>
            <p:ph type="body" idx="1"/>
          </p:nvPr>
        </p:nvSpPr>
        <p:spPr/>
        <p:txBody>
          <a:bodyPr/>
          <a:lstStyle/>
          <a:p>
            <a:r>
              <a:rPr lang="en-US" dirty="0"/>
              <a:t>Tina Jackson</a:t>
            </a:r>
          </a:p>
        </p:txBody>
      </p:sp>
      <p:sp>
        <p:nvSpPr>
          <p:cNvPr id="4" name="Slide Number Placeholder 3">
            <a:extLst>
              <a:ext uri="{FF2B5EF4-FFF2-40B4-BE49-F238E27FC236}">
                <a16:creationId xmlns:a16="http://schemas.microsoft.com/office/drawing/2014/main" id="{3E14DA16-D4F5-74DF-F08F-86408C129038}"/>
              </a:ext>
            </a:extLst>
          </p:cNvPr>
          <p:cNvSpPr>
            <a:spLocks noGrp="1"/>
          </p:cNvSpPr>
          <p:nvPr>
            <p:ph type="sldNum" sz="quarter" idx="5"/>
          </p:nvPr>
        </p:nvSpPr>
        <p:spPr/>
        <p:txBody>
          <a:bodyPr/>
          <a:lstStyle/>
          <a:p>
            <a:fld id="{A0997D9D-9D95-4C4B-908C-5289D8C6E610}" type="slidenum">
              <a:rPr lang="en-US" smtClean="0"/>
              <a:t>14</a:t>
            </a:fld>
            <a:endParaRPr lang="en-US"/>
          </a:p>
        </p:txBody>
      </p:sp>
      <p:sp>
        <p:nvSpPr>
          <p:cNvPr id="5" name="Footer Placeholder 4">
            <a:extLst>
              <a:ext uri="{FF2B5EF4-FFF2-40B4-BE49-F238E27FC236}">
                <a16:creationId xmlns:a16="http://schemas.microsoft.com/office/drawing/2014/main" id="{551E6F7B-8037-921B-09B6-1B4E61B2192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7778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Tina Jackson </a:t>
            </a:r>
            <a:r>
              <a:rPr lang="en-US"/>
              <a:t>– Any Questions</a:t>
            </a:r>
            <a:r>
              <a:rPr lang="en-US" dirty="0"/>
              <a: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0997D9D-9D95-4C4B-908C-5289D8C6E610}" type="slidenum">
              <a:rPr lang="en-US" smtClean="0"/>
              <a:t>15</a:t>
            </a:fld>
            <a:endParaRPr lang="en-US"/>
          </a:p>
        </p:txBody>
      </p:sp>
    </p:spTree>
    <p:extLst>
      <p:ext uri="{BB962C8B-B14F-4D97-AF65-F5344CB8AC3E}">
        <p14:creationId xmlns:p14="http://schemas.microsoft.com/office/powerpoint/2010/main" val="57032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B12BE-6AB4-E1FF-176F-49DB18440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2AFF2-9724-5A17-73C5-E503E7522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F9E52-6CF9-CFE4-D38B-9B000C694A9E}"/>
              </a:ext>
            </a:extLst>
          </p:cNvPr>
          <p:cNvSpPr>
            <a:spLocks noGrp="1"/>
          </p:cNvSpPr>
          <p:nvPr>
            <p:ph type="body" idx="1"/>
          </p:nvPr>
        </p:nvSpPr>
        <p:spPr/>
        <p:txBody>
          <a:bodyPr/>
          <a:lstStyle/>
          <a:p>
            <a:r>
              <a:rPr lang="en-US" dirty="0"/>
              <a:t>Tina Jackson</a:t>
            </a:r>
          </a:p>
        </p:txBody>
      </p:sp>
      <p:sp>
        <p:nvSpPr>
          <p:cNvPr id="4" name="Slide Number Placeholder 3">
            <a:extLst>
              <a:ext uri="{FF2B5EF4-FFF2-40B4-BE49-F238E27FC236}">
                <a16:creationId xmlns:a16="http://schemas.microsoft.com/office/drawing/2014/main" id="{E869B303-8A07-9694-9071-1AF6E6D75A7B}"/>
              </a:ext>
            </a:extLst>
          </p:cNvPr>
          <p:cNvSpPr>
            <a:spLocks noGrp="1"/>
          </p:cNvSpPr>
          <p:nvPr>
            <p:ph type="sldNum" sz="quarter" idx="5"/>
          </p:nvPr>
        </p:nvSpPr>
        <p:spPr/>
        <p:txBody>
          <a:bodyPr/>
          <a:lstStyle/>
          <a:p>
            <a:fld id="{A0997D9D-9D95-4C4B-908C-5289D8C6E610}" type="slidenum">
              <a:rPr lang="en-US" smtClean="0"/>
              <a:t>3</a:t>
            </a:fld>
            <a:endParaRPr lang="en-US"/>
          </a:p>
        </p:txBody>
      </p:sp>
      <p:sp>
        <p:nvSpPr>
          <p:cNvPr id="5" name="Footer Placeholder 4">
            <a:extLst>
              <a:ext uri="{FF2B5EF4-FFF2-40B4-BE49-F238E27FC236}">
                <a16:creationId xmlns:a16="http://schemas.microsoft.com/office/drawing/2014/main" id="{7433FF43-5FAA-8C45-DA8D-AA99870F047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2850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Tina Jackson</a:t>
            </a:r>
          </a:p>
        </p:txBody>
      </p:sp>
      <p:sp>
        <p:nvSpPr>
          <p:cNvPr id="4" name="Slide Number Placeholder 3"/>
          <p:cNvSpPr>
            <a:spLocks noGrp="1"/>
          </p:cNvSpPr>
          <p:nvPr>
            <p:ph type="sldNum" sz="quarter" idx="5"/>
          </p:nvPr>
        </p:nvSpPr>
        <p:spPr/>
        <p:txBody>
          <a:bodyPr/>
          <a:lstStyle/>
          <a:p>
            <a:fld id="{A0997D9D-9D95-4C4B-908C-5289D8C6E610}" type="slidenum">
              <a:rPr lang="en-US" smtClean="0"/>
              <a:t>4</a:t>
            </a:fld>
            <a:endParaRPr lang="en-US"/>
          </a:p>
        </p:txBody>
      </p:sp>
      <p:sp>
        <p:nvSpPr>
          <p:cNvPr id="5" name="Footer Placeholder 4">
            <a:extLst>
              <a:ext uri="{FF2B5EF4-FFF2-40B4-BE49-F238E27FC236}">
                <a16:creationId xmlns:a16="http://schemas.microsoft.com/office/drawing/2014/main" id="{038D3EBF-EC44-B566-D129-DF83F1F5DAE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29001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Valarie Londrie</a:t>
            </a:r>
          </a:p>
        </p:txBody>
      </p:sp>
      <p:sp>
        <p:nvSpPr>
          <p:cNvPr id="4" name="Slide Number Placeholder 3"/>
          <p:cNvSpPr>
            <a:spLocks noGrp="1"/>
          </p:cNvSpPr>
          <p:nvPr>
            <p:ph type="sldNum" sz="quarter" idx="5"/>
          </p:nvPr>
        </p:nvSpPr>
        <p:spPr/>
        <p:txBody>
          <a:bodyPr/>
          <a:lstStyle/>
          <a:p>
            <a:fld id="{A0997D9D-9D95-4C4B-908C-5289D8C6E610}" type="slidenum">
              <a:rPr lang="en-US" smtClean="0"/>
              <a:t>5</a:t>
            </a:fld>
            <a:endParaRPr lang="en-US"/>
          </a:p>
        </p:txBody>
      </p:sp>
      <p:sp>
        <p:nvSpPr>
          <p:cNvPr id="5" name="Footer Placeholder 4">
            <a:extLst>
              <a:ext uri="{FF2B5EF4-FFF2-40B4-BE49-F238E27FC236}">
                <a16:creationId xmlns:a16="http://schemas.microsoft.com/office/drawing/2014/main" id="{C487FE55-E25B-6DC8-163A-52DB637E134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6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Valarie Londrie</a:t>
            </a:r>
          </a:p>
        </p:txBody>
      </p:sp>
      <p:sp>
        <p:nvSpPr>
          <p:cNvPr id="4" name="Slide Number Placeholder 3"/>
          <p:cNvSpPr>
            <a:spLocks noGrp="1"/>
          </p:cNvSpPr>
          <p:nvPr>
            <p:ph type="sldNum" sz="quarter" idx="5"/>
          </p:nvPr>
        </p:nvSpPr>
        <p:spPr/>
        <p:txBody>
          <a:bodyPr/>
          <a:lstStyle/>
          <a:p>
            <a:fld id="{A0997D9D-9D95-4C4B-908C-5289D8C6E610}" type="slidenum">
              <a:rPr lang="en-US" smtClean="0"/>
              <a:t>6</a:t>
            </a:fld>
            <a:endParaRPr lang="en-US"/>
          </a:p>
        </p:txBody>
      </p:sp>
      <p:sp>
        <p:nvSpPr>
          <p:cNvPr id="5" name="Footer Placeholder 4">
            <a:extLst>
              <a:ext uri="{FF2B5EF4-FFF2-40B4-BE49-F238E27FC236}">
                <a16:creationId xmlns:a16="http://schemas.microsoft.com/office/drawing/2014/main" id="{B2D22650-102C-A2FB-B017-A3C3AED37C2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2216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Valarie Londrie</a:t>
            </a:r>
          </a:p>
        </p:txBody>
      </p:sp>
      <p:sp>
        <p:nvSpPr>
          <p:cNvPr id="4" name="Slide Number Placeholder 3"/>
          <p:cNvSpPr>
            <a:spLocks noGrp="1"/>
          </p:cNvSpPr>
          <p:nvPr>
            <p:ph type="sldNum" sz="quarter" idx="5"/>
          </p:nvPr>
        </p:nvSpPr>
        <p:spPr/>
        <p:txBody>
          <a:bodyPr/>
          <a:lstStyle/>
          <a:p>
            <a:fld id="{A0997D9D-9D95-4C4B-908C-5289D8C6E610}" type="slidenum">
              <a:rPr lang="en-US" smtClean="0"/>
              <a:t>7</a:t>
            </a:fld>
            <a:endParaRPr lang="en-US"/>
          </a:p>
        </p:txBody>
      </p:sp>
      <p:sp>
        <p:nvSpPr>
          <p:cNvPr id="5" name="Footer Placeholder 4">
            <a:extLst>
              <a:ext uri="{FF2B5EF4-FFF2-40B4-BE49-F238E27FC236}">
                <a16:creationId xmlns:a16="http://schemas.microsoft.com/office/drawing/2014/main" id="{4D5DA9BF-C729-A276-2FE2-9BEA06F6D7E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1264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Valarie Londrie</a:t>
            </a:r>
          </a:p>
        </p:txBody>
      </p:sp>
      <p:sp>
        <p:nvSpPr>
          <p:cNvPr id="4" name="Slide Number Placeholder 3"/>
          <p:cNvSpPr>
            <a:spLocks noGrp="1"/>
          </p:cNvSpPr>
          <p:nvPr>
            <p:ph type="sldNum" sz="quarter" idx="5"/>
          </p:nvPr>
        </p:nvSpPr>
        <p:spPr/>
        <p:txBody>
          <a:bodyPr/>
          <a:lstStyle/>
          <a:p>
            <a:fld id="{A0997D9D-9D95-4C4B-908C-5289D8C6E610}" type="slidenum">
              <a:rPr lang="en-US" smtClean="0"/>
              <a:t>8</a:t>
            </a:fld>
            <a:endParaRPr lang="en-US"/>
          </a:p>
        </p:txBody>
      </p:sp>
      <p:sp>
        <p:nvSpPr>
          <p:cNvPr id="5" name="Footer Placeholder 4">
            <a:extLst>
              <a:ext uri="{FF2B5EF4-FFF2-40B4-BE49-F238E27FC236}">
                <a16:creationId xmlns:a16="http://schemas.microsoft.com/office/drawing/2014/main" id="{231E821C-C363-5BD0-A639-1B2344F7904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3539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Courtney Dezendorf</a:t>
            </a:r>
          </a:p>
        </p:txBody>
      </p:sp>
      <p:sp>
        <p:nvSpPr>
          <p:cNvPr id="4" name="Slide Number Placeholder 3"/>
          <p:cNvSpPr>
            <a:spLocks noGrp="1"/>
          </p:cNvSpPr>
          <p:nvPr>
            <p:ph type="sldNum" sz="quarter" idx="5"/>
          </p:nvPr>
        </p:nvSpPr>
        <p:spPr/>
        <p:txBody>
          <a:bodyPr/>
          <a:lstStyle/>
          <a:p>
            <a:fld id="{A0997D9D-9D95-4C4B-908C-5289D8C6E610}" type="slidenum">
              <a:rPr lang="en-US" smtClean="0"/>
              <a:t>9</a:t>
            </a:fld>
            <a:endParaRPr lang="en-US"/>
          </a:p>
        </p:txBody>
      </p:sp>
      <p:sp>
        <p:nvSpPr>
          <p:cNvPr id="5" name="Footer Placeholder 4">
            <a:extLst>
              <a:ext uri="{FF2B5EF4-FFF2-40B4-BE49-F238E27FC236}">
                <a16:creationId xmlns:a16="http://schemas.microsoft.com/office/drawing/2014/main" id="{17C02530-BC96-3CBE-35E4-AA779224EBA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7015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Courtney Dezendorf</a:t>
            </a:r>
          </a:p>
        </p:txBody>
      </p:sp>
      <p:sp>
        <p:nvSpPr>
          <p:cNvPr id="4" name="Slide Number Placeholder 3"/>
          <p:cNvSpPr>
            <a:spLocks noGrp="1"/>
          </p:cNvSpPr>
          <p:nvPr>
            <p:ph type="sldNum" sz="quarter" idx="5"/>
          </p:nvPr>
        </p:nvSpPr>
        <p:spPr/>
        <p:txBody>
          <a:bodyPr/>
          <a:lstStyle/>
          <a:p>
            <a:fld id="{A0997D9D-9D95-4C4B-908C-5289D8C6E610}" type="slidenum">
              <a:rPr lang="en-US" smtClean="0"/>
              <a:t>10</a:t>
            </a:fld>
            <a:endParaRPr lang="en-US"/>
          </a:p>
        </p:txBody>
      </p:sp>
      <p:sp>
        <p:nvSpPr>
          <p:cNvPr id="5" name="Footer Placeholder 4">
            <a:extLst>
              <a:ext uri="{FF2B5EF4-FFF2-40B4-BE49-F238E27FC236}">
                <a16:creationId xmlns:a16="http://schemas.microsoft.com/office/drawing/2014/main" id="{401C7441-D4C2-A38D-0B6E-7EBAFDE9029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58562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4385E0-DFE9-D956-8023-9ADBD3ADB44B}"/>
              </a:ext>
            </a:extLst>
          </p:cNvPr>
          <p:cNvPicPr>
            <a:picLocks noChangeAspect="1"/>
          </p:cNvPicPr>
          <p:nvPr userDrawn="1"/>
        </p:nvPicPr>
        <p:blipFill>
          <a:blip r:embed="rId2"/>
          <a:srcRect l="13315" r="13118" b="1099"/>
          <a:stretch/>
        </p:blipFill>
        <p:spPr>
          <a:xfrm>
            <a:off x="0" y="1"/>
            <a:ext cx="12192000" cy="6858000"/>
          </a:xfrm>
          <a:prstGeom prst="rect">
            <a:avLst/>
          </a:prstGeom>
        </p:spPr>
      </p:pic>
      <p:sp>
        <p:nvSpPr>
          <p:cNvPr id="13" name="Title Placeholder 1">
            <a:extLst>
              <a:ext uri="{FF2B5EF4-FFF2-40B4-BE49-F238E27FC236}">
                <a16:creationId xmlns:a16="http://schemas.microsoft.com/office/drawing/2014/main" id="{79B72540-42B3-DA4F-2696-CDFD0633B5C1}"/>
              </a:ext>
            </a:extLst>
          </p:cNvPr>
          <p:cNvSpPr>
            <a:spLocks noGrp="1"/>
          </p:cNvSpPr>
          <p:nvPr>
            <p:ph type="title"/>
          </p:nvPr>
        </p:nvSpPr>
        <p:spPr>
          <a:xfrm>
            <a:off x="2882759" y="678094"/>
            <a:ext cx="5613969" cy="1516027"/>
          </a:xfrm>
          <a:prstGeom prst="rect">
            <a:avLst/>
          </a:prstGeom>
        </p:spPr>
        <p:txBody>
          <a:bodyPr vert="horz" lIns="91440" tIns="45720" rIns="91440" bIns="45720" rtlCol="0" anchor="ctr">
            <a:noAutofit/>
          </a:bodyPr>
          <a:lstStyle>
            <a:lvl1pPr>
              <a:defRPr sz="5400" b="1">
                <a:solidFill>
                  <a:schemeClr val="bg1"/>
                </a:solidFill>
                <a:latin typeface="PT Sans" panose="020B0503020203020204" pitchFamily="34" charset="0"/>
              </a:defRPr>
            </a:lvl1pPr>
          </a:lstStyle>
          <a:p>
            <a:endParaRPr lang="en-US"/>
          </a:p>
        </p:txBody>
      </p:sp>
      <p:sp>
        <p:nvSpPr>
          <p:cNvPr id="17" name="Text Placeholder 16">
            <a:extLst>
              <a:ext uri="{FF2B5EF4-FFF2-40B4-BE49-F238E27FC236}">
                <a16:creationId xmlns:a16="http://schemas.microsoft.com/office/drawing/2014/main" id="{15D946B7-494A-2C79-6A14-0E9FAF23681F}"/>
              </a:ext>
            </a:extLst>
          </p:cNvPr>
          <p:cNvSpPr>
            <a:spLocks noGrp="1"/>
          </p:cNvSpPr>
          <p:nvPr>
            <p:ph type="body" sz="quarter" idx="10"/>
          </p:nvPr>
        </p:nvSpPr>
        <p:spPr>
          <a:xfrm>
            <a:off x="2882759" y="2415014"/>
            <a:ext cx="5353424" cy="457200"/>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2530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E940E3-9E50-C810-78E7-B87B451E1361}"/>
              </a:ext>
            </a:extLst>
          </p:cNvPr>
          <p:cNvPicPr>
            <a:picLocks noChangeAspect="1"/>
          </p:cNvPicPr>
          <p:nvPr userDrawn="1"/>
        </p:nvPicPr>
        <p:blipFill>
          <a:blip r:embed="rId2"/>
          <a:srcRect b="-72"/>
          <a:stretch/>
        </p:blipFill>
        <p:spPr>
          <a:xfrm>
            <a:off x="0" y="4762"/>
            <a:ext cx="12192000" cy="6853237"/>
          </a:xfrm>
          <a:prstGeom prst="rect">
            <a:avLst/>
          </a:prstGeom>
        </p:spPr>
      </p:pic>
      <p:sp>
        <p:nvSpPr>
          <p:cNvPr id="11" name="Title Placeholder 1">
            <a:extLst>
              <a:ext uri="{FF2B5EF4-FFF2-40B4-BE49-F238E27FC236}">
                <a16:creationId xmlns:a16="http://schemas.microsoft.com/office/drawing/2014/main" id="{A08AAD0D-D95B-BA0D-1ECC-EDEB11CBA071}"/>
              </a:ext>
            </a:extLst>
          </p:cNvPr>
          <p:cNvSpPr>
            <a:spLocks noGrp="1"/>
          </p:cNvSpPr>
          <p:nvPr>
            <p:ph type="title"/>
          </p:nvPr>
        </p:nvSpPr>
        <p:spPr>
          <a:xfrm>
            <a:off x="355314" y="129587"/>
            <a:ext cx="9775005" cy="673154"/>
          </a:xfrm>
          <a:prstGeom prst="rect">
            <a:avLst/>
          </a:prstGeom>
        </p:spPr>
        <p:txBody>
          <a:bodyPr vert="horz" lIns="91440" tIns="45720" rIns="91440" bIns="45720" rtlCol="0" anchor="ctr">
            <a:normAutofit/>
          </a:bodyPr>
          <a:lstStyle>
            <a:lvl1pPr>
              <a:defRPr sz="3600" b="1">
                <a:solidFill>
                  <a:schemeClr val="bg1"/>
                </a:solidFill>
                <a:latin typeface="PT Sans" panose="020B0503020203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D3413CE2-8CCA-EEFE-3D54-C74C144564AB}"/>
              </a:ext>
            </a:extLst>
          </p:cNvPr>
          <p:cNvSpPr>
            <a:spLocks noGrp="1"/>
          </p:cNvSpPr>
          <p:nvPr>
            <p:ph type="body" idx="10"/>
          </p:nvPr>
        </p:nvSpPr>
        <p:spPr>
          <a:xfrm>
            <a:off x="355314" y="2507368"/>
            <a:ext cx="2541998" cy="823912"/>
          </a:xfrm>
        </p:spPr>
        <p:txBody>
          <a:bodyPr anchor="b">
            <a:normAutofit/>
          </a:bodyP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6" name="Text Placeholder 2">
            <a:extLst>
              <a:ext uri="{FF2B5EF4-FFF2-40B4-BE49-F238E27FC236}">
                <a16:creationId xmlns:a16="http://schemas.microsoft.com/office/drawing/2014/main" id="{6E6DBD41-EBCF-D2B7-4687-783D0C0DF56D}"/>
              </a:ext>
            </a:extLst>
          </p:cNvPr>
          <p:cNvSpPr>
            <a:spLocks noGrp="1"/>
          </p:cNvSpPr>
          <p:nvPr>
            <p:ph type="body" idx="11"/>
          </p:nvPr>
        </p:nvSpPr>
        <p:spPr>
          <a:xfrm>
            <a:off x="3317661" y="2507368"/>
            <a:ext cx="2541998" cy="823912"/>
          </a:xfrm>
        </p:spPr>
        <p:txBody>
          <a:bodyPr anchor="b">
            <a:normAutofit/>
          </a:bodyP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7" name="Text Placeholder 2">
            <a:extLst>
              <a:ext uri="{FF2B5EF4-FFF2-40B4-BE49-F238E27FC236}">
                <a16:creationId xmlns:a16="http://schemas.microsoft.com/office/drawing/2014/main" id="{A1EA5F60-FC27-92AC-E3CA-3D62ECB9C0BF}"/>
              </a:ext>
            </a:extLst>
          </p:cNvPr>
          <p:cNvSpPr>
            <a:spLocks noGrp="1"/>
          </p:cNvSpPr>
          <p:nvPr>
            <p:ph type="body" idx="12"/>
          </p:nvPr>
        </p:nvSpPr>
        <p:spPr>
          <a:xfrm>
            <a:off x="6290282" y="2507368"/>
            <a:ext cx="2541998" cy="823912"/>
          </a:xfrm>
        </p:spPr>
        <p:txBody>
          <a:bodyPr anchor="b">
            <a:normAutofit/>
          </a:bodyP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18" name="Text Placeholder 2">
            <a:extLst>
              <a:ext uri="{FF2B5EF4-FFF2-40B4-BE49-F238E27FC236}">
                <a16:creationId xmlns:a16="http://schemas.microsoft.com/office/drawing/2014/main" id="{6262AB8A-96A0-02F9-20FC-5C35C8DEAEA5}"/>
              </a:ext>
            </a:extLst>
          </p:cNvPr>
          <p:cNvSpPr>
            <a:spLocks noGrp="1"/>
          </p:cNvSpPr>
          <p:nvPr>
            <p:ph type="body" idx="13"/>
          </p:nvPr>
        </p:nvSpPr>
        <p:spPr>
          <a:xfrm>
            <a:off x="9262903" y="2520327"/>
            <a:ext cx="2541998" cy="823912"/>
          </a:xfrm>
        </p:spPr>
        <p:txBody>
          <a:bodyPr anchor="b">
            <a:normAutofit/>
          </a:bodyP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Tree>
    <p:extLst>
      <p:ext uri="{BB962C8B-B14F-4D97-AF65-F5344CB8AC3E}">
        <p14:creationId xmlns:p14="http://schemas.microsoft.com/office/powerpoint/2010/main" val="149717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Vertical Tex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BE266FB-6EC5-44D8-8D23-D3882A946137}"/>
              </a:ext>
            </a:extLst>
          </p:cNvPr>
          <p:cNvGrpSpPr/>
          <p:nvPr userDrawn="1"/>
        </p:nvGrpSpPr>
        <p:grpSpPr>
          <a:xfrm>
            <a:off x="0" y="4762"/>
            <a:ext cx="12192000" cy="6853237"/>
            <a:chOff x="0" y="4762"/>
            <a:chExt cx="12192000" cy="6853237"/>
          </a:xfrm>
        </p:grpSpPr>
        <p:pic>
          <p:nvPicPr>
            <p:cNvPr id="5" name="Picture 4">
              <a:extLst>
                <a:ext uri="{FF2B5EF4-FFF2-40B4-BE49-F238E27FC236}">
                  <a16:creationId xmlns:a16="http://schemas.microsoft.com/office/drawing/2014/main" id="{04083119-F102-5F35-A67A-E3C94BF5DE59}"/>
                </a:ext>
              </a:extLst>
            </p:cNvPr>
            <p:cNvPicPr>
              <a:picLocks noChangeAspect="1"/>
            </p:cNvPicPr>
            <p:nvPr userDrawn="1"/>
          </p:nvPicPr>
          <p:blipFill>
            <a:blip r:embed="rId2"/>
            <a:srcRect t="2" b="-70"/>
            <a:stretch/>
          </p:blipFill>
          <p:spPr>
            <a:xfrm>
              <a:off x="0" y="4762"/>
              <a:ext cx="12192000" cy="6853237"/>
            </a:xfrm>
            <a:prstGeom prst="rect">
              <a:avLst/>
            </a:prstGeom>
          </p:spPr>
        </p:pic>
        <p:pic>
          <p:nvPicPr>
            <p:cNvPr id="11" name="Picture 10">
              <a:extLst>
                <a:ext uri="{FF2B5EF4-FFF2-40B4-BE49-F238E27FC236}">
                  <a16:creationId xmlns:a16="http://schemas.microsoft.com/office/drawing/2014/main" id="{D9AB55CE-BD13-38B4-CBE1-A2AE4089ED83}"/>
                </a:ext>
              </a:extLst>
            </p:cNvPr>
            <p:cNvPicPr>
              <a:picLocks noChangeAspect="1"/>
            </p:cNvPicPr>
            <p:nvPr userDrawn="1"/>
          </p:nvPicPr>
          <p:blipFill>
            <a:blip r:embed="rId2"/>
            <a:srcRect l="5983" t="27604" r="21629" b="19808"/>
            <a:stretch/>
          </p:blipFill>
          <p:spPr>
            <a:xfrm>
              <a:off x="355313" y="1895229"/>
              <a:ext cx="11141813" cy="4546668"/>
            </a:xfrm>
            <a:prstGeom prst="rect">
              <a:avLst/>
            </a:prstGeom>
          </p:spPr>
        </p:pic>
      </p:grpSp>
      <p:sp>
        <p:nvSpPr>
          <p:cNvPr id="6" name="Text Placeholder 4">
            <a:extLst>
              <a:ext uri="{FF2B5EF4-FFF2-40B4-BE49-F238E27FC236}">
                <a16:creationId xmlns:a16="http://schemas.microsoft.com/office/drawing/2014/main" id="{BAEEE93E-D81D-448D-6069-EA7A2F8AF877}"/>
              </a:ext>
            </a:extLst>
          </p:cNvPr>
          <p:cNvSpPr>
            <a:spLocks noGrp="1"/>
          </p:cNvSpPr>
          <p:nvPr>
            <p:ph type="body" sz="quarter" idx="3"/>
          </p:nvPr>
        </p:nvSpPr>
        <p:spPr>
          <a:xfrm>
            <a:off x="355313" y="1023897"/>
            <a:ext cx="9582400" cy="696132"/>
          </a:xfrm>
        </p:spPr>
        <p:txBody>
          <a:bodyPr anchor="b">
            <a:normAutofit/>
          </a:bodyPr>
          <a:lstStyle>
            <a:lvl1pPr marL="0" indent="0">
              <a:buNone/>
              <a:defRPr sz="3600" b="1">
                <a:solidFill>
                  <a:srgbClr val="4895D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itle Placeholder 1">
            <a:extLst>
              <a:ext uri="{FF2B5EF4-FFF2-40B4-BE49-F238E27FC236}">
                <a16:creationId xmlns:a16="http://schemas.microsoft.com/office/drawing/2014/main" id="{AEBF36DD-50ED-BCD1-CDB6-8381E629608D}"/>
              </a:ext>
            </a:extLst>
          </p:cNvPr>
          <p:cNvSpPr>
            <a:spLocks noGrp="1"/>
          </p:cNvSpPr>
          <p:nvPr>
            <p:ph type="title"/>
          </p:nvPr>
        </p:nvSpPr>
        <p:spPr>
          <a:xfrm>
            <a:off x="355314" y="129587"/>
            <a:ext cx="9775005" cy="673154"/>
          </a:xfrm>
          <a:prstGeom prst="rect">
            <a:avLst/>
          </a:prstGeom>
        </p:spPr>
        <p:txBody>
          <a:bodyPr vert="horz" lIns="91440" tIns="45720" rIns="91440" bIns="45720" rtlCol="0" anchor="ctr">
            <a:normAutofit/>
          </a:bodyPr>
          <a:lstStyle>
            <a:lvl1pPr>
              <a:defRPr sz="3600" b="1">
                <a:solidFill>
                  <a:schemeClr val="bg1"/>
                </a:solidFill>
                <a:latin typeface="PT Sans" panose="020B0503020203020204" pitchFamily="34" charset="0"/>
              </a:defRPr>
            </a:lvl1pPr>
          </a:lstStyle>
          <a:p>
            <a:r>
              <a:rPr lang="en-US"/>
              <a:t>Click to edit Master title style</a:t>
            </a:r>
          </a:p>
        </p:txBody>
      </p:sp>
      <p:sp>
        <p:nvSpPr>
          <p:cNvPr id="8" name="Content Placeholder 5">
            <a:extLst>
              <a:ext uri="{FF2B5EF4-FFF2-40B4-BE49-F238E27FC236}">
                <a16:creationId xmlns:a16="http://schemas.microsoft.com/office/drawing/2014/main" id="{6C5104C5-6676-9C67-B48D-D34CC754DA89}"/>
              </a:ext>
            </a:extLst>
          </p:cNvPr>
          <p:cNvSpPr>
            <a:spLocks noGrp="1"/>
          </p:cNvSpPr>
          <p:nvPr>
            <p:ph sz="quarter" idx="4"/>
          </p:nvPr>
        </p:nvSpPr>
        <p:spPr>
          <a:xfrm>
            <a:off x="1910993" y="2085654"/>
            <a:ext cx="9257016" cy="1027415"/>
          </a:xfrm>
        </p:spPr>
        <p:txBody>
          <a:bodyPr/>
          <a:lstStyle>
            <a:lvl1pPr marL="0" indent="0">
              <a:buNone/>
              <a:defRPr sz="2000" b="1">
                <a:solidFill>
                  <a:srgbClr val="152D57"/>
                </a:solidFill>
                <a:latin typeface="PT Sans" panose="020B0503020203020204" pitchFamily="34" charset="0"/>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
        <p:nvSpPr>
          <p:cNvPr id="9" name="Content Placeholder 5">
            <a:extLst>
              <a:ext uri="{FF2B5EF4-FFF2-40B4-BE49-F238E27FC236}">
                <a16:creationId xmlns:a16="http://schemas.microsoft.com/office/drawing/2014/main" id="{C15DF865-0E9F-F635-0574-7AFC29F9297A}"/>
              </a:ext>
            </a:extLst>
          </p:cNvPr>
          <p:cNvSpPr>
            <a:spLocks noGrp="1"/>
          </p:cNvSpPr>
          <p:nvPr>
            <p:ph sz="quarter" idx="13"/>
          </p:nvPr>
        </p:nvSpPr>
        <p:spPr>
          <a:xfrm>
            <a:off x="1910991" y="3598528"/>
            <a:ext cx="9257016" cy="942650"/>
          </a:xfrm>
        </p:spPr>
        <p:txBody>
          <a:bodyPr/>
          <a:lstStyle>
            <a:lvl1pPr marL="0" indent="0">
              <a:buNone/>
              <a:defRPr sz="2000" b="1">
                <a:solidFill>
                  <a:srgbClr val="3598E7"/>
                </a:solidFill>
                <a:latin typeface="PT Sans" panose="020B0503020203020204" pitchFamily="34" charset="0"/>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
        <p:nvSpPr>
          <p:cNvPr id="10" name="Content Placeholder 5">
            <a:extLst>
              <a:ext uri="{FF2B5EF4-FFF2-40B4-BE49-F238E27FC236}">
                <a16:creationId xmlns:a16="http://schemas.microsoft.com/office/drawing/2014/main" id="{0C4100F6-0D90-43A9-48B0-D292B34CB183}"/>
              </a:ext>
            </a:extLst>
          </p:cNvPr>
          <p:cNvSpPr>
            <a:spLocks noGrp="1"/>
          </p:cNvSpPr>
          <p:nvPr>
            <p:ph sz="quarter" idx="14"/>
          </p:nvPr>
        </p:nvSpPr>
        <p:spPr>
          <a:xfrm>
            <a:off x="1910991" y="5170473"/>
            <a:ext cx="9257016" cy="942650"/>
          </a:xfrm>
        </p:spPr>
        <p:txBody>
          <a:bodyPr/>
          <a:lstStyle>
            <a:lvl1pPr marL="0" indent="0">
              <a:buNone/>
              <a:defRPr sz="2000" b="1">
                <a:solidFill>
                  <a:srgbClr val="F3523C"/>
                </a:solidFill>
                <a:latin typeface="PT Sans" panose="020B0503020203020204" pitchFamily="34" charset="0"/>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Tree>
    <p:extLst>
      <p:ext uri="{BB962C8B-B14F-4D97-AF65-F5344CB8AC3E}">
        <p14:creationId xmlns:p14="http://schemas.microsoft.com/office/powerpoint/2010/main" val="437335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60C6E2-8151-DEFD-64D9-524E2F5F0A8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0535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60C6E2-8151-DEFD-64D9-524E2F5F0A8C}"/>
              </a:ext>
            </a:extLst>
          </p:cNvPr>
          <p:cNvPicPr>
            <a:picLocks noChangeAspect="1"/>
          </p:cNvPicPr>
          <p:nvPr userDrawn="1"/>
        </p:nvPicPr>
        <p:blipFill>
          <a:blip r:embed="rId2"/>
          <a:srcRect l="45506"/>
          <a:stretch/>
        </p:blipFill>
        <p:spPr>
          <a:xfrm>
            <a:off x="0" y="0"/>
            <a:ext cx="6643955" cy="6858000"/>
          </a:xfrm>
          <a:prstGeom prst="rect">
            <a:avLst/>
          </a:prstGeom>
        </p:spPr>
      </p:pic>
      <p:sp>
        <p:nvSpPr>
          <p:cNvPr id="2" name="Rectangle 1">
            <a:extLst>
              <a:ext uri="{FF2B5EF4-FFF2-40B4-BE49-F238E27FC236}">
                <a16:creationId xmlns:a16="http://schemas.microsoft.com/office/drawing/2014/main" id="{BE64E074-2D79-3C1A-9B59-C9D374FE8F92}"/>
              </a:ext>
            </a:extLst>
          </p:cNvPr>
          <p:cNvSpPr/>
          <p:nvPr userDrawn="1"/>
        </p:nvSpPr>
        <p:spPr>
          <a:xfrm>
            <a:off x="6643955" y="0"/>
            <a:ext cx="5548045" cy="6858000"/>
          </a:xfrm>
          <a:prstGeom prst="rect">
            <a:avLst/>
          </a:prstGeom>
          <a:solidFill>
            <a:srgbClr val="172D5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latin typeface="PT Sans" panose="020B0503020203020204" pitchFamily="34" charset="0"/>
            </a:endParaRPr>
          </a:p>
        </p:txBody>
      </p:sp>
      <p:sp>
        <p:nvSpPr>
          <p:cNvPr id="3" name="Title Placeholder 1">
            <a:extLst>
              <a:ext uri="{FF2B5EF4-FFF2-40B4-BE49-F238E27FC236}">
                <a16:creationId xmlns:a16="http://schemas.microsoft.com/office/drawing/2014/main" id="{27C46EFD-FD36-65CF-A2A3-C81026351477}"/>
              </a:ext>
            </a:extLst>
          </p:cNvPr>
          <p:cNvSpPr>
            <a:spLocks noGrp="1"/>
          </p:cNvSpPr>
          <p:nvPr>
            <p:ph type="title"/>
          </p:nvPr>
        </p:nvSpPr>
        <p:spPr>
          <a:xfrm>
            <a:off x="7142251" y="1592690"/>
            <a:ext cx="4551452" cy="3672619"/>
          </a:xfrm>
          <a:prstGeom prst="rect">
            <a:avLst/>
          </a:prstGeom>
        </p:spPr>
        <p:txBody>
          <a:bodyPr vert="horz" lIns="91440" tIns="45720" rIns="91440" bIns="45720" rtlCol="0" anchor="ctr">
            <a:normAutofit/>
          </a:bodyPr>
          <a:lstStyle>
            <a:lvl1pPr algn="ctr">
              <a:defRPr b="1">
                <a:solidFill>
                  <a:srgbClr val="4895D1"/>
                </a:solidFill>
                <a:latin typeface="PT Sans" panose="020B0503020203020204" pitchFamily="34" charset="0"/>
              </a:defRPr>
            </a:lvl1pPr>
          </a:lstStyle>
          <a:p>
            <a:endParaRPr lang="en-US"/>
          </a:p>
        </p:txBody>
      </p:sp>
    </p:spTree>
    <p:extLst>
      <p:ext uri="{BB962C8B-B14F-4D97-AF65-F5344CB8AC3E}">
        <p14:creationId xmlns:p14="http://schemas.microsoft.com/office/powerpoint/2010/main" val="224987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34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37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60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24035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E9001C-48D9-3613-4501-4D78B1FCCF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itle Placeholder 1">
            <a:extLst>
              <a:ext uri="{FF2B5EF4-FFF2-40B4-BE49-F238E27FC236}">
                <a16:creationId xmlns:a16="http://schemas.microsoft.com/office/drawing/2014/main" id="{0D941A14-3816-369F-02B3-411F81C4FD5A}"/>
              </a:ext>
            </a:extLst>
          </p:cNvPr>
          <p:cNvSpPr>
            <a:spLocks noGrp="1"/>
          </p:cNvSpPr>
          <p:nvPr>
            <p:ph type="title"/>
          </p:nvPr>
        </p:nvSpPr>
        <p:spPr>
          <a:xfrm>
            <a:off x="2841662" y="2029538"/>
            <a:ext cx="5613969" cy="1325563"/>
          </a:xfrm>
          <a:prstGeom prst="rect">
            <a:avLst/>
          </a:prstGeom>
        </p:spPr>
        <p:txBody>
          <a:bodyPr vert="horz" lIns="91440" tIns="45720" rIns="91440" bIns="45720" rtlCol="0" anchor="ctr">
            <a:normAutofit/>
          </a:bodyPr>
          <a:lstStyle>
            <a:lvl1pPr>
              <a:defRPr b="1">
                <a:solidFill>
                  <a:srgbClr val="002060"/>
                </a:solidFill>
                <a:latin typeface="PT Sans" panose="020B0503020203020204" pitchFamily="34" charset="0"/>
              </a:defRPr>
            </a:lvl1pPr>
          </a:lstStyle>
          <a:p>
            <a:r>
              <a:rPr lang="en-US"/>
              <a:t>Click to edit Master title style</a:t>
            </a:r>
          </a:p>
        </p:txBody>
      </p:sp>
      <p:sp>
        <p:nvSpPr>
          <p:cNvPr id="15" name="Text Placeholder 2">
            <a:extLst>
              <a:ext uri="{FF2B5EF4-FFF2-40B4-BE49-F238E27FC236}">
                <a16:creationId xmlns:a16="http://schemas.microsoft.com/office/drawing/2014/main" id="{F0CBEF13-6069-BC82-DA64-072416B3060B}"/>
              </a:ext>
            </a:extLst>
          </p:cNvPr>
          <p:cNvSpPr>
            <a:spLocks noGrp="1"/>
          </p:cNvSpPr>
          <p:nvPr>
            <p:ph idx="1" hasCustomPrompt="1"/>
          </p:nvPr>
        </p:nvSpPr>
        <p:spPr>
          <a:xfrm>
            <a:off x="2841662" y="3667642"/>
            <a:ext cx="4976972" cy="544763"/>
          </a:xfrm>
          <a:prstGeom prst="rect">
            <a:avLst/>
          </a:prstGeom>
        </p:spPr>
        <p:txBody>
          <a:bodyPr vert="horz" lIns="91440" tIns="45720" rIns="91440" bIns="45720" rtlCol="0">
            <a:normAutofit/>
          </a:bodyPr>
          <a:lstStyle>
            <a:lvl1pPr marL="0" indent="0">
              <a:buNone/>
              <a:defRPr b="1">
                <a:solidFill>
                  <a:srgbClr val="4895D1"/>
                </a:solidFill>
                <a:latin typeface="PT Sans" panose="020B0503020203020204" pitchFamily="34" charset="0"/>
              </a:defRPr>
            </a:lvl1pPr>
          </a:lstStyle>
          <a:p>
            <a:pPr lvl="0"/>
            <a:r>
              <a:rPr lang="en-US"/>
              <a:t>Click to edit Master text styles</a:t>
            </a:r>
          </a:p>
        </p:txBody>
      </p:sp>
    </p:spTree>
    <p:extLst>
      <p:ext uri="{BB962C8B-B14F-4D97-AF65-F5344CB8AC3E}">
        <p14:creationId xmlns:p14="http://schemas.microsoft.com/office/powerpoint/2010/main" val="383074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61F2AF-1B49-C274-2292-9719383A3789}"/>
              </a:ext>
            </a:extLst>
          </p:cNvPr>
          <p:cNvPicPr>
            <a:picLocks noChangeAspect="1"/>
          </p:cNvPicPr>
          <p:nvPr userDrawn="1"/>
        </p:nvPicPr>
        <p:blipFill>
          <a:blip r:embed="rId2"/>
          <a:stretch>
            <a:fillRect/>
          </a:stretch>
        </p:blipFill>
        <p:spPr>
          <a:xfrm>
            <a:off x="-55659" y="-103366"/>
            <a:ext cx="12316569" cy="6997148"/>
          </a:xfrm>
          <a:prstGeom prst="rect">
            <a:avLst/>
          </a:prstGeom>
        </p:spPr>
      </p:pic>
    </p:spTree>
    <p:extLst>
      <p:ext uri="{BB962C8B-B14F-4D97-AF65-F5344CB8AC3E}">
        <p14:creationId xmlns:p14="http://schemas.microsoft.com/office/powerpoint/2010/main" val="262114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0E6C40-5DA8-864A-63AE-24583C7BF060}"/>
              </a:ext>
            </a:extLst>
          </p:cNvPr>
          <p:cNvPicPr>
            <a:picLocks noChangeAspect="1"/>
          </p:cNvPicPr>
          <p:nvPr userDrawn="1"/>
        </p:nvPicPr>
        <p:blipFill>
          <a:blip r:embed="rId2"/>
          <a:srcRect l="343"/>
          <a:stretch/>
        </p:blipFill>
        <p:spPr>
          <a:xfrm>
            <a:off x="0" y="0"/>
            <a:ext cx="12191999" cy="6847895"/>
          </a:xfrm>
          <a:prstGeom prst="rect">
            <a:avLst/>
          </a:prstGeom>
        </p:spPr>
      </p:pic>
      <p:sp>
        <p:nvSpPr>
          <p:cNvPr id="11" name="Content Placeholder 2">
            <a:extLst>
              <a:ext uri="{FF2B5EF4-FFF2-40B4-BE49-F238E27FC236}">
                <a16:creationId xmlns:a16="http://schemas.microsoft.com/office/drawing/2014/main" id="{30951D94-91D2-83CE-8005-66770F376192}"/>
              </a:ext>
            </a:extLst>
          </p:cNvPr>
          <p:cNvSpPr txBox="1">
            <a:spLocks/>
          </p:cNvSpPr>
          <p:nvPr userDrawn="1"/>
        </p:nvSpPr>
        <p:spPr>
          <a:xfrm>
            <a:off x="883791" y="1837933"/>
            <a:ext cx="10424417" cy="3638193"/>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PT Sans" panose="020B0503020203020204" pitchFamily="34" charset="77"/>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PT Sans" panose="020B0503020203020204" pitchFamily="34" charset="77"/>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PT Sans" panose="020B0503020203020204" pitchFamily="34" charset="77"/>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PT Sans" panose="020B0503020203020204" pitchFamily="34" charset="77"/>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PT Sans" panose="020B0503020203020204" pitchFamily="34" charset="77"/>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Aft>
                <a:spcPts val="1800"/>
              </a:spcAft>
            </a:pPr>
            <a:endParaRPr lang="en-US" sz="2000">
              <a:solidFill>
                <a:schemeClr val="tx1">
                  <a:lumMod val="50000"/>
                </a:schemeClr>
              </a:solidFill>
              <a:highlight>
                <a:srgbClr val="FFFFFF"/>
              </a:highlight>
            </a:endParaRPr>
          </a:p>
        </p:txBody>
      </p:sp>
      <p:sp>
        <p:nvSpPr>
          <p:cNvPr id="12" name="Title Placeholder 1">
            <a:extLst>
              <a:ext uri="{FF2B5EF4-FFF2-40B4-BE49-F238E27FC236}">
                <a16:creationId xmlns:a16="http://schemas.microsoft.com/office/drawing/2014/main" id="{0F05803B-A8C8-7497-2ACD-13B705B59AB4}"/>
              </a:ext>
            </a:extLst>
          </p:cNvPr>
          <p:cNvSpPr>
            <a:spLocks noGrp="1"/>
          </p:cNvSpPr>
          <p:nvPr>
            <p:ph type="title"/>
          </p:nvPr>
        </p:nvSpPr>
        <p:spPr>
          <a:xfrm>
            <a:off x="355314" y="129587"/>
            <a:ext cx="10515600" cy="673154"/>
          </a:xfrm>
          <a:prstGeom prst="rect">
            <a:avLst/>
          </a:prstGeom>
        </p:spPr>
        <p:txBody>
          <a:bodyPr vert="horz" lIns="91440" tIns="45720" rIns="91440" bIns="45720" rtlCol="0" anchor="ctr">
            <a:normAutofit/>
          </a:bodyPr>
          <a:lstStyle>
            <a:lvl1pPr>
              <a:defRPr sz="3600" b="1">
                <a:solidFill>
                  <a:schemeClr val="bg1"/>
                </a:solidFill>
                <a:latin typeface="PT Sans" panose="020B0503020203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5B0BF979-DFDF-7A8F-7E3C-8EF92DA5E8BC}"/>
              </a:ext>
            </a:extLst>
          </p:cNvPr>
          <p:cNvSpPr>
            <a:spLocks noGrp="1"/>
          </p:cNvSpPr>
          <p:nvPr>
            <p:ph idx="1"/>
          </p:nvPr>
        </p:nvSpPr>
        <p:spPr>
          <a:xfrm>
            <a:off x="355314" y="1381874"/>
            <a:ext cx="10515600" cy="4351338"/>
          </a:xfrm>
          <a:prstGeom prst="rect">
            <a:avLst/>
          </a:prstGeom>
        </p:spPr>
        <p:txBody>
          <a:bodyPr vert="horz" lIns="91440" tIns="45720" rIns="91440" bIns="45720" rtlCol="0">
            <a:normAutofit/>
          </a:bodyPr>
          <a:lstStyle>
            <a:lvl1pPr>
              <a:defRPr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289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3AEB45-51FC-C55D-EF2A-E5F367AE1D07}"/>
              </a:ext>
            </a:extLst>
          </p:cNvPr>
          <p:cNvPicPr>
            <a:picLocks noChangeAspect="1"/>
          </p:cNvPicPr>
          <p:nvPr userDrawn="1"/>
        </p:nvPicPr>
        <p:blipFill>
          <a:blip r:embed="rId2"/>
          <a:stretch>
            <a:fillRect/>
          </a:stretch>
        </p:blipFill>
        <p:spPr>
          <a:xfrm>
            <a:off x="0" y="7435"/>
            <a:ext cx="12192000" cy="6843129"/>
          </a:xfrm>
          <a:prstGeom prst="rect">
            <a:avLst/>
          </a:prstGeom>
        </p:spPr>
      </p:pic>
      <p:sp>
        <p:nvSpPr>
          <p:cNvPr id="26" name="TextBox 34">
            <a:extLst>
              <a:ext uri="{FF2B5EF4-FFF2-40B4-BE49-F238E27FC236}">
                <a16:creationId xmlns:a16="http://schemas.microsoft.com/office/drawing/2014/main" id="{861A994C-5AC8-D41D-239C-52074F6392B7}"/>
              </a:ext>
            </a:extLst>
          </p:cNvPr>
          <p:cNvSpPr txBox="1"/>
          <p:nvPr userDrawn="1"/>
        </p:nvSpPr>
        <p:spPr>
          <a:xfrm>
            <a:off x="17775873" y="8710688"/>
            <a:ext cx="341254" cy="248466"/>
          </a:xfrm>
          <a:prstGeom prst="rect">
            <a:avLst/>
          </a:prstGeom>
        </p:spPr>
        <p:txBody>
          <a:bodyPr wrap="square" lIns="0" tIns="0" rIns="0" bIns="0" rtlCol="0" anchor="t">
            <a:spAutoFit/>
          </a:bodyPr>
          <a:lstStyle/>
          <a:p>
            <a:pPr algn="ctr">
              <a:lnSpc>
                <a:spcPts val="2057"/>
              </a:lnSpc>
              <a:spcBef>
                <a:spcPct val="0"/>
              </a:spcBef>
            </a:pPr>
            <a:fld id="{D207FAC1-12AB-AF42-A60B-221ABE47EF6C}" type="slidenum">
              <a:rPr lang="en-US" sz="1450" b="1">
                <a:solidFill>
                  <a:srgbClr val="FBFCFC"/>
                </a:solidFill>
                <a:latin typeface="Poppins Bold"/>
                <a:cs typeface="Poppins Bold"/>
                <a:sym typeface="Poppins Bold"/>
              </a:rPr>
              <a:pPr algn="ctr">
                <a:lnSpc>
                  <a:spcPts val="2057"/>
                </a:lnSpc>
                <a:spcBef>
                  <a:spcPct val="0"/>
                </a:spcBef>
              </a:pPr>
              <a:t>‹#›</a:t>
            </a:fld>
            <a:endParaRPr lang="en-US">
              <a:solidFill>
                <a:prstClr val="black"/>
              </a:solidFill>
              <a:latin typeface="PT Sans" panose="020B0503020203020204" pitchFamily="34" charset="77"/>
            </a:endParaRPr>
          </a:p>
        </p:txBody>
      </p:sp>
      <p:sp>
        <p:nvSpPr>
          <p:cNvPr id="27" name="Text Placeholder 26">
            <a:extLst>
              <a:ext uri="{FF2B5EF4-FFF2-40B4-BE49-F238E27FC236}">
                <a16:creationId xmlns:a16="http://schemas.microsoft.com/office/drawing/2014/main" id="{BF89E9B0-12F3-6689-7432-A7628D244FC5}"/>
              </a:ext>
            </a:extLst>
          </p:cNvPr>
          <p:cNvSpPr txBox="1">
            <a:spLocks/>
          </p:cNvSpPr>
          <p:nvPr userDrawn="1"/>
        </p:nvSpPr>
        <p:spPr>
          <a:xfrm>
            <a:off x="308459" y="102741"/>
            <a:ext cx="12125729" cy="70992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6104"/>
              </a:lnSpc>
              <a:spcBef>
                <a:spcPts val="0"/>
              </a:spcBef>
              <a:buFont typeface="Arial" pitchFamily="34" charset="0"/>
              <a:buNone/>
            </a:pPr>
            <a:endParaRPr lang="en-US" sz="4000" b="1">
              <a:solidFill>
                <a:prstClr val="white"/>
              </a:solidFill>
              <a:latin typeface="PT Sans" panose="020B0503020203020204" pitchFamily="34" charset="77"/>
              <a:ea typeface="Calibri Light"/>
              <a:cs typeface="Calibri Light"/>
            </a:endParaRPr>
          </a:p>
        </p:txBody>
      </p:sp>
      <p:sp>
        <p:nvSpPr>
          <p:cNvPr id="28" name="Title Placeholder 1">
            <a:extLst>
              <a:ext uri="{FF2B5EF4-FFF2-40B4-BE49-F238E27FC236}">
                <a16:creationId xmlns:a16="http://schemas.microsoft.com/office/drawing/2014/main" id="{36C72548-A5E4-4E05-9B01-4D63754F481D}"/>
              </a:ext>
            </a:extLst>
          </p:cNvPr>
          <p:cNvSpPr>
            <a:spLocks noGrp="1"/>
          </p:cNvSpPr>
          <p:nvPr>
            <p:ph type="title"/>
          </p:nvPr>
        </p:nvSpPr>
        <p:spPr>
          <a:xfrm>
            <a:off x="259080" y="154761"/>
            <a:ext cx="10000488" cy="542849"/>
          </a:xfrm>
          <a:prstGeom prst="rect">
            <a:avLst/>
          </a:prstGeom>
        </p:spPr>
        <p:txBody>
          <a:bodyPr vert="horz" lIns="91440" tIns="45720" rIns="91440" bIns="45720" rtlCol="0" anchor="ctr">
            <a:normAutofit/>
          </a:bodyPr>
          <a:lstStyle>
            <a:lvl1pPr>
              <a:defRPr sz="3600" b="1">
                <a:solidFill>
                  <a:schemeClr val="bg1"/>
                </a:solidFill>
                <a:latin typeface="PT Sans" panose="020B0503020203020204" pitchFamily="34" charset="0"/>
              </a:defRPr>
            </a:lvl1pPr>
          </a:lstStyle>
          <a:p>
            <a:r>
              <a:rPr lang="en-US"/>
              <a:t>Click to edit Master title style</a:t>
            </a:r>
          </a:p>
        </p:txBody>
      </p:sp>
      <p:sp>
        <p:nvSpPr>
          <p:cNvPr id="35" name="Text Placeholder 3">
            <a:extLst>
              <a:ext uri="{FF2B5EF4-FFF2-40B4-BE49-F238E27FC236}">
                <a16:creationId xmlns:a16="http://schemas.microsoft.com/office/drawing/2014/main" id="{9691465C-5D8F-CF0B-CD7B-6DF4FB46A5B9}"/>
              </a:ext>
            </a:extLst>
          </p:cNvPr>
          <p:cNvSpPr>
            <a:spLocks noGrp="1"/>
          </p:cNvSpPr>
          <p:nvPr>
            <p:ph type="body" sz="half" idx="2"/>
          </p:nvPr>
        </p:nvSpPr>
        <p:spPr>
          <a:xfrm>
            <a:off x="1130808" y="3968399"/>
            <a:ext cx="2703576" cy="18570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6" name="Text Placeholder 3">
            <a:extLst>
              <a:ext uri="{FF2B5EF4-FFF2-40B4-BE49-F238E27FC236}">
                <a16:creationId xmlns:a16="http://schemas.microsoft.com/office/drawing/2014/main" id="{E7814B8C-5868-BB69-7538-93F514433A6C}"/>
              </a:ext>
            </a:extLst>
          </p:cNvPr>
          <p:cNvSpPr>
            <a:spLocks noGrp="1"/>
          </p:cNvSpPr>
          <p:nvPr>
            <p:ph type="body" sz="half" idx="14"/>
          </p:nvPr>
        </p:nvSpPr>
        <p:spPr>
          <a:xfrm>
            <a:off x="4744212" y="3968399"/>
            <a:ext cx="2703576" cy="18570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7" name="Text Placeholder 3">
            <a:extLst>
              <a:ext uri="{FF2B5EF4-FFF2-40B4-BE49-F238E27FC236}">
                <a16:creationId xmlns:a16="http://schemas.microsoft.com/office/drawing/2014/main" id="{C15B39D4-7B36-362E-2ADB-38AF8498A4D4}"/>
              </a:ext>
            </a:extLst>
          </p:cNvPr>
          <p:cNvSpPr>
            <a:spLocks noGrp="1"/>
          </p:cNvSpPr>
          <p:nvPr>
            <p:ph type="body" sz="half" idx="15"/>
          </p:nvPr>
        </p:nvSpPr>
        <p:spPr>
          <a:xfrm>
            <a:off x="8257730" y="3968399"/>
            <a:ext cx="2703576" cy="18570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8" name="Text Placeholder 4">
            <a:extLst>
              <a:ext uri="{FF2B5EF4-FFF2-40B4-BE49-F238E27FC236}">
                <a16:creationId xmlns:a16="http://schemas.microsoft.com/office/drawing/2014/main" id="{D0743D2E-DD8F-E099-B04C-B1CE95E357FF}"/>
              </a:ext>
            </a:extLst>
          </p:cNvPr>
          <p:cNvSpPr>
            <a:spLocks noGrp="1"/>
          </p:cNvSpPr>
          <p:nvPr>
            <p:ph type="body" sz="quarter" idx="3"/>
          </p:nvPr>
        </p:nvSpPr>
        <p:spPr>
          <a:xfrm>
            <a:off x="1130808" y="1845550"/>
            <a:ext cx="2703576"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4">
            <a:extLst>
              <a:ext uri="{FF2B5EF4-FFF2-40B4-BE49-F238E27FC236}">
                <a16:creationId xmlns:a16="http://schemas.microsoft.com/office/drawing/2014/main" id="{31381700-D599-AE23-777F-F03CCCFBD494}"/>
              </a:ext>
            </a:extLst>
          </p:cNvPr>
          <p:cNvSpPr>
            <a:spLocks noGrp="1"/>
          </p:cNvSpPr>
          <p:nvPr>
            <p:ph type="body" sz="quarter" idx="16"/>
          </p:nvPr>
        </p:nvSpPr>
        <p:spPr>
          <a:xfrm>
            <a:off x="4744212" y="1845550"/>
            <a:ext cx="2703576"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Text Placeholder 4">
            <a:extLst>
              <a:ext uri="{FF2B5EF4-FFF2-40B4-BE49-F238E27FC236}">
                <a16:creationId xmlns:a16="http://schemas.microsoft.com/office/drawing/2014/main" id="{B20AC4A8-1236-0F64-1206-7B37BA6A897D}"/>
              </a:ext>
            </a:extLst>
          </p:cNvPr>
          <p:cNvSpPr>
            <a:spLocks noGrp="1"/>
          </p:cNvSpPr>
          <p:nvPr>
            <p:ph type="body" sz="quarter" idx="17"/>
          </p:nvPr>
        </p:nvSpPr>
        <p:spPr>
          <a:xfrm>
            <a:off x="8257730" y="1845550"/>
            <a:ext cx="2703576"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5528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FC6126-8AA3-253D-AC06-F2289E43CB7B}"/>
              </a:ext>
            </a:extLst>
          </p:cNvPr>
          <p:cNvPicPr>
            <a:picLocks noChangeAspect="1"/>
          </p:cNvPicPr>
          <p:nvPr userDrawn="1"/>
        </p:nvPicPr>
        <p:blipFill>
          <a:blip r:embed="rId2"/>
          <a:stretch>
            <a:fillRect/>
          </a:stretch>
        </p:blipFill>
        <p:spPr>
          <a:xfrm>
            <a:off x="0" y="4737"/>
            <a:ext cx="12192000" cy="6853263"/>
          </a:xfrm>
          <a:prstGeom prst="rect">
            <a:avLst/>
          </a:prstGeom>
        </p:spPr>
      </p:pic>
      <p:sp>
        <p:nvSpPr>
          <p:cNvPr id="11" name="Title Placeholder 1">
            <a:extLst>
              <a:ext uri="{FF2B5EF4-FFF2-40B4-BE49-F238E27FC236}">
                <a16:creationId xmlns:a16="http://schemas.microsoft.com/office/drawing/2014/main" id="{FDD7AA50-2979-3C57-E67C-8A4A4CA11BE2}"/>
              </a:ext>
            </a:extLst>
          </p:cNvPr>
          <p:cNvSpPr>
            <a:spLocks noGrp="1"/>
          </p:cNvSpPr>
          <p:nvPr>
            <p:ph type="title"/>
          </p:nvPr>
        </p:nvSpPr>
        <p:spPr>
          <a:xfrm>
            <a:off x="294342" y="185831"/>
            <a:ext cx="9901517" cy="555251"/>
          </a:xfrm>
          <a:prstGeom prst="rect">
            <a:avLst/>
          </a:prstGeom>
        </p:spPr>
        <p:txBody>
          <a:bodyPr vert="horz" lIns="91440" tIns="45720" rIns="91440" bIns="45720" rtlCol="0" anchor="ctr">
            <a:noAutofit/>
          </a:bodyPr>
          <a:lstStyle>
            <a:lvl1pPr>
              <a:defRPr sz="4000" b="1">
                <a:solidFill>
                  <a:schemeClr val="bg1"/>
                </a:solidFill>
                <a:latin typeface="PT Sans" panose="020B0503020203020204" pitchFamily="34" charset="0"/>
              </a:defRPr>
            </a:lvl1pPr>
          </a:lstStyle>
          <a:p>
            <a:r>
              <a:rPr lang="en-US"/>
              <a:t>Click to edit Master title style</a:t>
            </a:r>
          </a:p>
        </p:txBody>
      </p:sp>
      <p:sp>
        <p:nvSpPr>
          <p:cNvPr id="16" name="Content Placeholder 5">
            <a:extLst>
              <a:ext uri="{FF2B5EF4-FFF2-40B4-BE49-F238E27FC236}">
                <a16:creationId xmlns:a16="http://schemas.microsoft.com/office/drawing/2014/main" id="{1E81CD25-BE11-1B57-2ADF-F58096BE51A8}"/>
              </a:ext>
            </a:extLst>
          </p:cNvPr>
          <p:cNvSpPr>
            <a:spLocks noGrp="1"/>
          </p:cNvSpPr>
          <p:nvPr>
            <p:ph sz="quarter" idx="4"/>
          </p:nvPr>
        </p:nvSpPr>
        <p:spPr>
          <a:xfrm>
            <a:off x="7602877" y="1966630"/>
            <a:ext cx="3927172" cy="4463279"/>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5411BE12-5DBA-898F-D047-8B30556E5B9B}"/>
              </a:ext>
            </a:extLst>
          </p:cNvPr>
          <p:cNvSpPr>
            <a:spLocks noGrp="1"/>
          </p:cNvSpPr>
          <p:nvPr>
            <p:ph type="body" idx="1"/>
          </p:nvPr>
        </p:nvSpPr>
        <p:spPr>
          <a:xfrm>
            <a:off x="449370" y="1133334"/>
            <a:ext cx="5646630" cy="555251"/>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84E6E3CE-BE22-FEB9-C74F-6E2B384F0431}"/>
              </a:ext>
            </a:extLst>
          </p:cNvPr>
          <p:cNvSpPr>
            <a:spLocks noGrp="1"/>
          </p:cNvSpPr>
          <p:nvPr>
            <p:ph sz="half" idx="2"/>
          </p:nvPr>
        </p:nvSpPr>
        <p:spPr>
          <a:xfrm>
            <a:off x="449370" y="1957246"/>
            <a:ext cx="5646630" cy="44632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60A47F83-9E39-078B-0456-6F3F973C0BBE}"/>
              </a:ext>
            </a:extLst>
          </p:cNvPr>
          <p:cNvSpPr>
            <a:spLocks noGrp="1"/>
          </p:cNvSpPr>
          <p:nvPr>
            <p:ph type="body" idx="10"/>
          </p:nvPr>
        </p:nvSpPr>
        <p:spPr>
          <a:xfrm>
            <a:off x="7602875" y="1347379"/>
            <a:ext cx="3927173" cy="555251"/>
          </a:xfrm>
        </p:spPr>
        <p:txBody>
          <a:bodyPr anchor="b"/>
          <a:lstStyle>
            <a:lvl1pPr marL="0" indent="0">
              <a:buNone/>
              <a:defRPr sz="2400" b="1">
                <a:solidFill>
                  <a:srgbClr val="F252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0807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CC40F-4EB4-7551-393E-37A1C4CE6C03}"/>
              </a:ext>
            </a:extLst>
          </p:cNvPr>
          <p:cNvPicPr>
            <a:picLocks noChangeAspect="1"/>
          </p:cNvPicPr>
          <p:nvPr userDrawn="1"/>
        </p:nvPicPr>
        <p:blipFill>
          <a:blip r:embed="rId2"/>
          <a:stretch>
            <a:fillRect/>
          </a:stretch>
        </p:blipFill>
        <p:spPr>
          <a:xfrm>
            <a:off x="0" y="14287"/>
            <a:ext cx="12192000" cy="6829425"/>
          </a:xfrm>
          <a:prstGeom prst="rect">
            <a:avLst/>
          </a:prstGeom>
        </p:spPr>
      </p:pic>
      <p:sp>
        <p:nvSpPr>
          <p:cNvPr id="12" name="Title Placeholder 1">
            <a:extLst>
              <a:ext uri="{FF2B5EF4-FFF2-40B4-BE49-F238E27FC236}">
                <a16:creationId xmlns:a16="http://schemas.microsoft.com/office/drawing/2014/main" id="{71D82123-60FF-E7EA-4D78-483F0574D38F}"/>
              </a:ext>
            </a:extLst>
          </p:cNvPr>
          <p:cNvSpPr>
            <a:spLocks noGrp="1"/>
          </p:cNvSpPr>
          <p:nvPr>
            <p:ph type="title"/>
          </p:nvPr>
        </p:nvSpPr>
        <p:spPr>
          <a:xfrm>
            <a:off x="2841662" y="2029538"/>
            <a:ext cx="5613969" cy="1325563"/>
          </a:xfrm>
          <a:prstGeom prst="rect">
            <a:avLst/>
          </a:prstGeom>
        </p:spPr>
        <p:txBody>
          <a:bodyPr vert="horz" lIns="91440" tIns="45720" rIns="91440" bIns="45720" rtlCol="0" anchor="ctr">
            <a:normAutofit/>
          </a:bodyPr>
          <a:lstStyle>
            <a:lvl1pPr>
              <a:defRPr b="1">
                <a:solidFill>
                  <a:srgbClr val="002060"/>
                </a:solidFill>
                <a:latin typeface="PT Sans" panose="020B0503020203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82D2298E-B10A-849A-0D8C-E5155D182792}"/>
              </a:ext>
            </a:extLst>
          </p:cNvPr>
          <p:cNvSpPr>
            <a:spLocks noGrp="1"/>
          </p:cNvSpPr>
          <p:nvPr>
            <p:ph idx="1" hasCustomPrompt="1"/>
          </p:nvPr>
        </p:nvSpPr>
        <p:spPr>
          <a:xfrm>
            <a:off x="2841662" y="3667642"/>
            <a:ext cx="4976972" cy="544763"/>
          </a:xfrm>
          <a:prstGeom prst="rect">
            <a:avLst/>
          </a:prstGeom>
        </p:spPr>
        <p:txBody>
          <a:bodyPr vert="horz" lIns="91440" tIns="45720" rIns="91440" bIns="45720" rtlCol="0">
            <a:normAutofit/>
          </a:bodyPr>
          <a:lstStyle>
            <a:lvl1pPr marL="0" indent="0">
              <a:buNone/>
              <a:defRPr b="1">
                <a:solidFill>
                  <a:srgbClr val="4895D1"/>
                </a:solidFill>
                <a:latin typeface="PT Sans" panose="020B0503020203020204" pitchFamily="34" charset="0"/>
              </a:defRPr>
            </a:lvl1pPr>
          </a:lstStyle>
          <a:p>
            <a:pPr lvl="0"/>
            <a:r>
              <a:rPr lang="en-US"/>
              <a:t>Click to edit Master text styles</a:t>
            </a:r>
          </a:p>
        </p:txBody>
      </p:sp>
    </p:spTree>
    <p:extLst>
      <p:ext uri="{BB962C8B-B14F-4D97-AF65-F5344CB8AC3E}">
        <p14:creationId xmlns:p14="http://schemas.microsoft.com/office/powerpoint/2010/main" val="373495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9CF274-3507-EAA1-2FE5-69D9C58662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B9D06A74-D392-0596-ABD4-2D84BC25D2D3}"/>
              </a:ext>
            </a:extLst>
          </p:cNvPr>
          <p:cNvSpPr txBox="1">
            <a:spLocks/>
          </p:cNvSpPr>
          <p:nvPr userDrawn="1"/>
        </p:nvSpPr>
        <p:spPr>
          <a:xfrm>
            <a:off x="2246142" y="438762"/>
            <a:ext cx="7699716" cy="1235926"/>
          </a:xfrm>
          <a:prstGeom prst="rect">
            <a:avLst/>
          </a:prstGeom>
        </p:spPr>
        <p:txBody>
          <a:bodyPr>
            <a:noAutofit/>
          </a:bodyPr>
          <a:lstStyle>
            <a:lvl1pPr algn="l" defTabSz="914400" rtl="0" eaLnBrk="1" latinLnBrk="0" hangingPunct="1">
              <a:lnSpc>
                <a:spcPct val="90000"/>
              </a:lnSpc>
              <a:spcBef>
                <a:spcPct val="0"/>
              </a:spcBef>
              <a:buNone/>
              <a:defRPr sz="4400" b="1" i="0" kern="1200" baseline="0">
                <a:solidFill>
                  <a:schemeClr val="tx1"/>
                </a:solidFill>
                <a:latin typeface="PT Sans" panose="020B0503020203020204" pitchFamily="34" charset="77"/>
                <a:ea typeface="+mj-ea"/>
                <a:cs typeface="+mj-cs"/>
              </a:defRPr>
            </a:lvl1pPr>
          </a:lstStyle>
          <a:p>
            <a:endParaRPr lang="en-US" sz="4000" spc="-150">
              <a:solidFill>
                <a:srgbClr val="E9503C"/>
              </a:solidFill>
            </a:endParaRPr>
          </a:p>
        </p:txBody>
      </p:sp>
      <p:sp>
        <p:nvSpPr>
          <p:cNvPr id="13" name="Title Placeholder 1">
            <a:extLst>
              <a:ext uri="{FF2B5EF4-FFF2-40B4-BE49-F238E27FC236}">
                <a16:creationId xmlns:a16="http://schemas.microsoft.com/office/drawing/2014/main" id="{0A1CD2C1-D280-D323-2A89-801F8576E6D6}"/>
              </a:ext>
            </a:extLst>
          </p:cNvPr>
          <p:cNvSpPr>
            <a:spLocks noGrp="1"/>
          </p:cNvSpPr>
          <p:nvPr>
            <p:ph type="title"/>
          </p:nvPr>
        </p:nvSpPr>
        <p:spPr>
          <a:xfrm>
            <a:off x="786831" y="601430"/>
            <a:ext cx="10781870" cy="1325563"/>
          </a:xfrm>
          <a:prstGeom prst="rect">
            <a:avLst/>
          </a:prstGeom>
        </p:spPr>
        <p:txBody>
          <a:bodyPr vert="horz" lIns="91440" tIns="45720" rIns="91440" bIns="45720" rtlCol="0" anchor="ctr">
            <a:normAutofit/>
          </a:bodyPr>
          <a:lstStyle>
            <a:lvl1pPr>
              <a:defRPr b="1">
                <a:solidFill>
                  <a:srgbClr val="4895D1"/>
                </a:solidFill>
                <a:latin typeface="PT Sans" panose="020B0503020203020204" pitchFamily="34" charset="0"/>
              </a:defRPr>
            </a:lvl1pPr>
          </a:lstStyle>
          <a:p>
            <a:r>
              <a:rPr lang="en-US"/>
              <a:t>Click to edit Master title style</a:t>
            </a:r>
          </a:p>
        </p:txBody>
      </p:sp>
      <p:sp>
        <p:nvSpPr>
          <p:cNvPr id="14" name="Text Placeholder 2">
            <a:extLst>
              <a:ext uri="{FF2B5EF4-FFF2-40B4-BE49-F238E27FC236}">
                <a16:creationId xmlns:a16="http://schemas.microsoft.com/office/drawing/2014/main" id="{C7FAF1D0-7E2D-9745-866E-6E58E7690A26}"/>
              </a:ext>
            </a:extLst>
          </p:cNvPr>
          <p:cNvSpPr>
            <a:spLocks noGrp="1"/>
          </p:cNvSpPr>
          <p:nvPr>
            <p:ph idx="1" hasCustomPrompt="1"/>
          </p:nvPr>
        </p:nvSpPr>
        <p:spPr>
          <a:xfrm>
            <a:off x="2506894" y="5239233"/>
            <a:ext cx="3328827" cy="1325563"/>
          </a:xfrm>
          <a:prstGeom prst="rect">
            <a:avLst/>
          </a:prstGeom>
        </p:spPr>
        <p:txBody>
          <a:bodyPr vert="horz" lIns="91440" tIns="45720" rIns="91440" bIns="45720" rtlCol="0">
            <a:normAutofit/>
          </a:bodyPr>
          <a:lstStyle>
            <a:lvl1pPr marL="0" indent="0">
              <a:buNone/>
              <a:defRPr b="1">
                <a:solidFill>
                  <a:srgbClr val="4895D1"/>
                </a:solidFill>
                <a:latin typeface="PT Sans" panose="020B0503020203020204" pitchFamily="34" charset="0"/>
              </a:defRPr>
            </a:lvl1pPr>
          </a:lstStyle>
          <a:p>
            <a:pPr lvl="0"/>
            <a:r>
              <a:rPr lang="en-US"/>
              <a:t>Click to edit Master text styles</a:t>
            </a:r>
          </a:p>
        </p:txBody>
      </p:sp>
      <p:sp>
        <p:nvSpPr>
          <p:cNvPr id="15" name="Text Placeholder 2">
            <a:extLst>
              <a:ext uri="{FF2B5EF4-FFF2-40B4-BE49-F238E27FC236}">
                <a16:creationId xmlns:a16="http://schemas.microsoft.com/office/drawing/2014/main" id="{F82E615B-6F91-117F-779C-FFEB8799DDB7}"/>
              </a:ext>
            </a:extLst>
          </p:cNvPr>
          <p:cNvSpPr>
            <a:spLocks noGrp="1"/>
          </p:cNvSpPr>
          <p:nvPr>
            <p:ph idx="10" hasCustomPrompt="1"/>
          </p:nvPr>
        </p:nvSpPr>
        <p:spPr>
          <a:xfrm>
            <a:off x="6409362" y="5239233"/>
            <a:ext cx="3328827" cy="1325563"/>
          </a:xfrm>
          <a:prstGeom prst="rect">
            <a:avLst/>
          </a:prstGeom>
        </p:spPr>
        <p:txBody>
          <a:bodyPr vert="horz" lIns="91440" tIns="45720" rIns="91440" bIns="45720" rtlCol="0">
            <a:normAutofit/>
          </a:bodyPr>
          <a:lstStyle>
            <a:lvl1pPr marL="0" indent="0">
              <a:buNone/>
              <a:defRPr b="1">
                <a:solidFill>
                  <a:srgbClr val="4895D1"/>
                </a:solidFill>
                <a:latin typeface="PT Sans" panose="020B0503020203020204" pitchFamily="34" charset="0"/>
              </a:defRPr>
            </a:lvl1pPr>
          </a:lstStyle>
          <a:p>
            <a:pPr lvl="0"/>
            <a:r>
              <a:rPr lang="en-US"/>
              <a:t>Click to edit Master text styles</a:t>
            </a:r>
          </a:p>
        </p:txBody>
      </p:sp>
    </p:spTree>
    <p:extLst>
      <p:ext uri="{BB962C8B-B14F-4D97-AF65-F5344CB8AC3E}">
        <p14:creationId xmlns:p14="http://schemas.microsoft.com/office/powerpoint/2010/main" val="174194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B072ED-2C87-FFA5-B89C-A2D71B193CCE}"/>
              </a:ext>
            </a:extLst>
          </p:cNvPr>
          <p:cNvPicPr>
            <a:picLocks noChangeAspect="1"/>
          </p:cNvPicPr>
          <p:nvPr userDrawn="1"/>
        </p:nvPicPr>
        <p:blipFill>
          <a:blip r:embed="rId2"/>
          <a:srcRect/>
          <a:stretch/>
        </p:blipFill>
        <p:spPr>
          <a:xfrm>
            <a:off x="0" y="0"/>
            <a:ext cx="12192000" cy="6858000"/>
          </a:xfrm>
          <a:prstGeom prst="rect">
            <a:avLst/>
          </a:prstGeom>
        </p:spPr>
      </p:pic>
      <p:sp>
        <p:nvSpPr>
          <p:cNvPr id="9" name="Text Placeholder 2">
            <a:extLst>
              <a:ext uri="{FF2B5EF4-FFF2-40B4-BE49-F238E27FC236}">
                <a16:creationId xmlns:a16="http://schemas.microsoft.com/office/drawing/2014/main" id="{51457730-551D-27B5-876E-8F8D0B50B5DE}"/>
              </a:ext>
            </a:extLst>
          </p:cNvPr>
          <p:cNvSpPr>
            <a:spLocks noGrp="1"/>
          </p:cNvSpPr>
          <p:nvPr>
            <p:ph type="body" idx="1"/>
          </p:nvPr>
        </p:nvSpPr>
        <p:spPr>
          <a:xfrm>
            <a:off x="568343" y="972246"/>
            <a:ext cx="5157787" cy="823912"/>
          </a:xfrm>
        </p:spPr>
        <p:txBody>
          <a:bodyPr anchor="b"/>
          <a:lstStyle>
            <a:lvl1pPr marL="0" indent="0">
              <a:buNone/>
              <a:defRPr sz="2400" b="1">
                <a:solidFill>
                  <a:srgbClr val="4895D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D7352CB5-0EE8-3293-C3CE-D31F4EAEDBE0}"/>
              </a:ext>
            </a:extLst>
          </p:cNvPr>
          <p:cNvSpPr>
            <a:spLocks noGrp="1"/>
          </p:cNvSpPr>
          <p:nvPr>
            <p:ph type="body" sz="quarter" idx="3"/>
          </p:nvPr>
        </p:nvSpPr>
        <p:spPr>
          <a:xfrm>
            <a:off x="5900755" y="972246"/>
            <a:ext cx="5183188" cy="823912"/>
          </a:xfrm>
        </p:spPr>
        <p:txBody>
          <a:bodyPr anchor="b"/>
          <a:lstStyle>
            <a:lvl1pPr marL="0" indent="0">
              <a:buNone/>
              <a:defRPr sz="2400" b="1">
                <a:solidFill>
                  <a:srgbClr val="4895D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Placeholder 1">
            <a:extLst>
              <a:ext uri="{FF2B5EF4-FFF2-40B4-BE49-F238E27FC236}">
                <a16:creationId xmlns:a16="http://schemas.microsoft.com/office/drawing/2014/main" id="{A08AAD0D-D95B-BA0D-1ECC-EDEB11CBA071}"/>
              </a:ext>
            </a:extLst>
          </p:cNvPr>
          <p:cNvSpPr>
            <a:spLocks noGrp="1"/>
          </p:cNvSpPr>
          <p:nvPr>
            <p:ph type="title"/>
          </p:nvPr>
        </p:nvSpPr>
        <p:spPr>
          <a:xfrm>
            <a:off x="355314" y="129587"/>
            <a:ext cx="9775005" cy="673154"/>
          </a:xfrm>
          <a:prstGeom prst="rect">
            <a:avLst/>
          </a:prstGeom>
        </p:spPr>
        <p:txBody>
          <a:bodyPr vert="horz" lIns="91440" tIns="45720" rIns="91440" bIns="45720" rtlCol="0" anchor="ctr">
            <a:normAutofit/>
          </a:bodyPr>
          <a:lstStyle>
            <a:lvl1pPr>
              <a:defRPr sz="3600" b="1">
                <a:solidFill>
                  <a:schemeClr val="bg1"/>
                </a:solidFill>
                <a:latin typeface="PT Sans" panose="020B0503020203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D3413CE2-8CCA-EEFE-3D54-C74C144564AB}"/>
              </a:ext>
            </a:extLst>
          </p:cNvPr>
          <p:cNvSpPr>
            <a:spLocks noGrp="1"/>
          </p:cNvSpPr>
          <p:nvPr>
            <p:ph type="body" idx="10"/>
          </p:nvPr>
        </p:nvSpPr>
        <p:spPr>
          <a:xfrm>
            <a:off x="2148852" y="2066972"/>
            <a:ext cx="322453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0E6A800F-542B-3DEF-E0F6-799C3B0370E2}"/>
              </a:ext>
            </a:extLst>
          </p:cNvPr>
          <p:cNvSpPr>
            <a:spLocks noGrp="1"/>
          </p:cNvSpPr>
          <p:nvPr>
            <p:ph type="body" idx="11"/>
          </p:nvPr>
        </p:nvSpPr>
        <p:spPr>
          <a:xfrm>
            <a:off x="2148852" y="3609885"/>
            <a:ext cx="322453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684AE28F-CDB0-AD97-D744-A302CCCA706A}"/>
              </a:ext>
            </a:extLst>
          </p:cNvPr>
          <p:cNvSpPr>
            <a:spLocks noGrp="1"/>
          </p:cNvSpPr>
          <p:nvPr>
            <p:ph type="body" idx="12"/>
          </p:nvPr>
        </p:nvSpPr>
        <p:spPr>
          <a:xfrm>
            <a:off x="2151848" y="5082391"/>
            <a:ext cx="322453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01F2DD6D-726A-D5DA-33E8-AC2206F9CDD1}"/>
              </a:ext>
            </a:extLst>
          </p:cNvPr>
          <p:cNvSpPr>
            <a:spLocks noGrp="1"/>
          </p:cNvSpPr>
          <p:nvPr>
            <p:ph sz="quarter" idx="4"/>
          </p:nvPr>
        </p:nvSpPr>
        <p:spPr>
          <a:xfrm>
            <a:off x="5825448" y="2010059"/>
            <a:ext cx="5774076" cy="1023150"/>
          </a:xfrm>
        </p:spPr>
        <p:txBody>
          <a:bodyPr/>
          <a:lstStyle>
            <a:lvl1pPr>
              <a:defRPr sz="20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
        <p:nvSpPr>
          <p:cNvPr id="16" name="Content Placeholder 5">
            <a:extLst>
              <a:ext uri="{FF2B5EF4-FFF2-40B4-BE49-F238E27FC236}">
                <a16:creationId xmlns:a16="http://schemas.microsoft.com/office/drawing/2014/main" id="{47BB41A2-5152-FF04-2759-6B24D2DE13FD}"/>
              </a:ext>
            </a:extLst>
          </p:cNvPr>
          <p:cNvSpPr>
            <a:spLocks noGrp="1"/>
          </p:cNvSpPr>
          <p:nvPr>
            <p:ph sz="quarter" idx="13"/>
          </p:nvPr>
        </p:nvSpPr>
        <p:spPr>
          <a:xfrm>
            <a:off x="5825448" y="3510266"/>
            <a:ext cx="5774076" cy="1023150"/>
          </a:xfrm>
        </p:spPr>
        <p:txBody>
          <a:bodyPr/>
          <a:lstStyle>
            <a:lvl1pPr>
              <a:defRPr sz="20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
        <p:nvSpPr>
          <p:cNvPr id="17" name="Content Placeholder 5">
            <a:extLst>
              <a:ext uri="{FF2B5EF4-FFF2-40B4-BE49-F238E27FC236}">
                <a16:creationId xmlns:a16="http://schemas.microsoft.com/office/drawing/2014/main" id="{37DC79F3-8E14-D060-B414-4B8E7F99FDC1}"/>
              </a:ext>
            </a:extLst>
          </p:cNvPr>
          <p:cNvSpPr>
            <a:spLocks noGrp="1"/>
          </p:cNvSpPr>
          <p:nvPr>
            <p:ph sz="quarter" idx="14"/>
          </p:nvPr>
        </p:nvSpPr>
        <p:spPr>
          <a:xfrm>
            <a:off x="5825448" y="5010473"/>
            <a:ext cx="5774076" cy="1023150"/>
          </a:xfrm>
        </p:spPr>
        <p:txBody>
          <a:bodyPr/>
          <a:lstStyle>
            <a:lvl1pPr>
              <a:defRPr sz="20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p:txBody>
      </p:sp>
    </p:spTree>
    <p:extLst>
      <p:ext uri="{BB962C8B-B14F-4D97-AF65-F5344CB8AC3E}">
        <p14:creationId xmlns:p14="http://schemas.microsoft.com/office/powerpoint/2010/main" val="365742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956CA9-2840-A344-174D-DD6E63347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A32E26-CF8F-0B4B-3416-96B259B16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885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3" r:id="rId11"/>
    <p:sldLayoutId id="2147483655" r:id="rId12"/>
    <p:sldLayoutId id="2147483664" r:id="rId13"/>
    <p:sldLayoutId id="2147483660" r:id="rId14"/>
    <p:sldLayoutId id="2147483661" r:id="rId15"/>
    <p:sldLayoutId id="2147483662" r:id="rId16"/>
    <p:sldLayoutId id="2147483665" r:id="rId17"/>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triagency.texas.gov/abou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triagency.texas.gov/wp-content/uploads/sites/11/2025/03/FINAL_Tri-Agency-CTE-Grants.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1178F9-AFC5-D25D-9524-F714697D5BDF}"/>
              </a:ext>
            </a:extLst>
          </p:cNvPr>
          <p:cNvSpPr>
            <a:spLocks noGrp="1"/>
          </p:cNvSpPr>
          <p:nvPr>
            <p:ph type="title"/>
          </p:nvPr>
        </p:nvSpPr>
        <p:spPr>
          <a:xfrm>
            <a:off x="2870059" y="970194"/>
            <a:ext cx="6185041" cy="3043006"/>
          </a:xfrm>
        </p:spPr>
        <p:txBody>
          <a:bodyPr/>
          <a:lstStyle/>
          <a:p>
            <a:r>
              <a:rPr lang="en-US" sz="4800" dirty="0">
                <a:latin typeface="Calibri" panose="020F0502020204030204" pitchFamily="34" charset="0"/>
                <a:ea typeface="Calibri" panose="020F0502020204030204" pitchFamily="34" charset="0"/>
                <a:cs typeface="Calibri" panose="020F0502020204030204" pitchFamily="34" charset="0"/>
              </a:rPr>
              <a:t>Aligning CTE Grant Funding – SB 1786</a:t>
            </a:r>
            <a:br>
              <a:rPr lang="en-US" sz="4800" dirty="0">
                <a:latin typeface="Calibri" panose="020F0502020204030204" pitchFamily="34" charset="0"/>
                <a:ea typeface="Calibri" panose="020F0502020204030204" pitchFamily="34" charset="0"/>
                <a:cs typeface="Calibri" panose="020F0502020204030204" pitchFamily="34" charset="0"/>
              </a:rPr>
            </a:br>
            <a:br>
              <a:rPr lang="en-US" sz="48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TACTE Annual Meeting</a:t>
            </a:r>
            <a:br>
              <a:rPr lang="en-US" sz="48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March 2026</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646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76A1-95F1-0472-216C-3793924245A6}"/>
              </a:ext>
            </a:extLst>
          </p:cNvPr>
          <p:cNvSpPr>
            <a:spLocks noGrp="1"/>
          </p:cNvSpPr>
          <p:nvPr>
            <p:ph type="title"/>
          </p:nvPr>
        </p:nvSpPr>
        <p:spPr/>
        <p:txBody>
          <a:bodyPr/>
          <a:lstStyle/>
          <a:p>
            <a:r>
              <a:rPr lang="en-US" dirty="0"/>
              <a:t>Points of Opportunity</a:t>
            </a:r>
          </a:p>
        </p:txBody>
      </p:sp>
      <p:sp>
        <p:nvSpPr>
          <p:cNvPr id="3" name="Content Placeholder 2">
            <a:extLst>
              <a:ext uri="{FF2B5EF4-FFF2-40B4-BE49-F238E27FC236}">
                <a16:creationId xmlns:a16="http://schemas.microsoft.com/office/drawing/2014/main" id="{3326D114-2FB7-BCA3-DE97-1F70DA49221B}"/>
              </a:ext>
            </a:extLst>
          </p:cNvPr>
          <p:cNvSpPr>
            <a:spLocks noGrp="1"/>
          </p:cNvSpPr>
          <p:nvPr>
            <p:ph idx="1"/>
          </p:nvPr>
        </p:nvSpPr>
        <p:spPr>
          <a:xfrm>
            <a:off x="585216" y="1682496"/>
            <a:ext cx="10285698" cy="4457898"/>
          </a:xfrm>
        </p:spPr>
        <p:txBody>
          <a:bodyPr>
            <a:noAutofit/>
          </a:bodyPr>
          <a:lstStyle/>
          <a:p>
            <a:r>
              <a:rPr lang="en-US" b="0" dirty="0">
                <a:solidFill>
                  <a:schemeClr val="tx2">
                    <a:lumMod val="90000"/>
                    <a:lumOff val="10000"/>
                  </a:schemeClr>
                </a:solidFill>
                <a:latin typeface="Segoe UI"/>
                <a:cs typeface="Segoe UI"/>
              </a:rPr>
              <a:t>Amplify common state strategy and goals;</a:t>
            </a:r>
          </a:p>
          <a:p>
            <a:r>
              <a:rPr lang="en-US" b="0" dirty="0">
                <a:solidFill>
                  <a:schemeClr val="tx2">
                    <a:lumMod val="90000"/>
                    <a:lumOff val="10000"/>
                  </a:schemeClr>
                </a:solidFill>
                <a:latin typeface="Segoe UI"/>
                <a:cs typeface="Segoe UI"/>
              </a:rPr>
              <a:t>Optimize outcomes of grant funding pools;</a:t>
            </a:r>
          </a:p>
          <a:p>
            <a:r>
              <a:rPr lang="en-US" b="0" dirty="0">
                <a:solidFill>
                  <a:schemeClr val="tx2">
                    <a:lumMod val="90000"/>
                    <a:lumOff val="10000"/>
                  </a:schemeClr>
                </a:solidFill>
                <a:latin typeface="Segoe UI"/>
                <a:cs typeface="Segoe UI"/>
              </a:rPr>
              <a:t>Determine cross-agency priorities for grant funding; </a:t>
            </a:r>
          </a:p>
          <a:p>
            <a:r>
              <a:rPr lang="en-US" b="0" dirty="0">
                <a:solidFill>
                  <a:schemeClr val="tx2">
                    <a:lumMod val="90000"/>
                    <a:lumOff val="10000"/>
                  </a:schemeClr>
                </a:solidFill>
                <a:latin typeface="Segoe UI"/>
                <a:cs typeface="Segoe UI"/>
              </a:rPr>
              <a:t>Leverage existing Tri-agency work</a:t>
            </a:r>
            <a:r>
              <a:rPr lang="en-US" sz="2800" dirty="0">
                <a:solidFill>
                  <a:schemeClr val="tx2">
                    <a:lumMod val="90000"/>
                    <a:lumOff val="10000"/>
                  </a:schemeClr>
                </a:solidFill>
                <a:latin typeface="Segoe UI"/>
                <a:cs typeface="Segoe UI"/>
              </a:rPr>
              <a:t> </a:t>
            </a:r>
            <a:r>
              <a:rPr lang="en-US" sz="2800" b="0" dirty="0">
                <a:solidFill>
                  <a:schemeClr val="tx2">
                    <a:lumMod val="90000"/>
                    <a:lumOff val="10000"/>
                  </a:schemeClr>
                </a:solidFill>
                <a:latin typeface="Segoe UI"/>
                <a:cs typeface="Segoe UI"/>
              </a:rPr>
              <a:t>and convening spaces like TRPN; and</a:t>
            </a:r>
          </a:p>
          <a:p>
            <a:r>
              <a:rPr lang="en-US" b="0" dirty="0">
                <a:solidFill>
                  <a:schemeClr val="tx2">
                    <a:lumMod val="90000"/>
                    <a:lumOff val="10000"/>
                  </a:schemeClr>
                </a:solidFill>
                <a:latin typeface="Segoe UI"/>
                <a:cs typeface="Segoe UI"/>
              </a:rPr>
              <a:t>Establish common cross program eligibility criteria and  communications to the field about CTE grant program offers </a:t>
            </a:r>
          </a:p>
          <a:p>
            <a:pPr marL="0" indent="0">
              <a:buNone/>
            </a:pPr>
            <a:r>
              <a:rPr lang="en-US" b="0" dirty="0">
                <a:solidFill>
                  <a:schemeClr val="tx2">
                    <a:lumMod val="90000"/>
                    <a:lumOff val="10000"/>
                  </a:schemeClr>
                </a:solidFill>
                <a:latin typeface="Segoe UI"/>
                <a:cs typeface="Segoe UI"/>
              </a:rPr>
              <a:t>	</a:t>
            </a:r>
            <a:endParaRPr lang="en-US" b="0" dirty="0"/>
          </a:p>
        </p:txBody>
      </p:sp>
      <p:sp>
        <p:nvSpPr>
          <p:cNvPr id="4" name="TextBox 3">
            <a:extLst>
              <a:ext uri="{FF2B5EF4-FFF2-40B4-BE49-F238E27FC236}">
                <a16:creationId xmlns:a16="http://schemas.microsoft.com/office/drawing/2014/main" id="{479BCF48-10DC-97A5-4DFF-0C69D2CCC50E}"/>
              </a:ext>
            </a:extLst>
          </p:cNvPr>
          <p:cNvSpPr txBox="1"/>
          <p:nvPr/>
        </p:nvSpPr>
        <p:spPr>
          <a:xfrm>
            <a:off x="11759184" y="5771062"/>
            <a:ext cx="522968"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154832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01145-83A5-923A-E441-A5E94614E4A1}"/>
              </a:ext>
            </a:extLst>
          </p:cNvPr>
          <p:cNvSpPr>
            <a:spLocks noGrp="1"/>
          </p:cNvSpPr>
          <p:nvPr>
            <p:ph type="title"/>
          </p:nvPr>
        </p:nvSpPr>
        <p:spPr/>
        <p:txBody>
          <a:bodyPr/>
          <a:lstStyle/>
          <a:p>
            <a:r>
              <a:rPr lang="en-US" dirty="0"/>
              <a:t>Alignment Models Under Consideration</a:t>
            </a:r>
          </a:p>
        </p:txBody>
      </p:sp>
      <p:sp>
        <p:nvSpPr>
          <p:cNvPr id="3" name="Content Placeholder 2">
            <a:extLst>
              <a:ext uri="{FF2B5EF4-FFF2-40B4-BE49-F238E27FC236}">
                <a16:creationId xmlns:a16="http://schemas.microsoft.com/office/drawing/2014/main" id="{415A1021-D72B-CC21-C731-216EBE66A694}"/>
              </a:ext>
            </a:extLst>
          </p:cNvPr>
          <p:cNvSpPr>
            <a:spLocks noGrp="1"/>
          </p:cNvSpPr>
          <p:nvPr>
            <p:ph idx="1"/>
          </p:nvPr>
        </p:nvSpPr>
        <p:spPr>
          <a:xfrm>
            <a:off x="355314" y="1609344"/>
            <a:ext cx="10725912" cy="4443984"/>
          </a:xfrm>
        </p:spPr>
        <p:txBody>
          <a:bodyPr>
            <a:normAutofit lnSpcReduction="10000"/>
          </a:bodyPr>
          <a:lstStyle/>
          <a:p>
            <a:r>
              <a:rPr lang="en-US" b="0" dirty="0">
                <a:solidFill>
                  <a:schemeClr val="tx2">
                    <a:lumMod val="90000"/>
                    <a:lumOff val="10000"/>
                  </a:schemeClr>
                </a:solidFill>
                <a:latin typeface="Segoe UI"/>
                <a:cs typeface="Segoe UI"/>
              </a:rPr>
              <a:t>Communications and outreach about grant opportunities, including applicant referral process and leveraging existing convenings and meetings</a:t>
            </a:r>
          </a:p>
          <a:p>
            <a:endParaRPr lang="en-US" b="0" dirty="0">
              <a:solidFill>
                <a:schemeClr val="tx2">
                  <a:lumMod val="90000"/>
                  <a:lumOff val="10000"/>
                </a:schemeClr>
              </a:solidFill>
              <a:latin typeface="Segoe UI"/>
              <a:cs typeface="Segoe UI"/>
            </a:endParaRPr>
          </a:p>
          <a:p>
            <a:r>
              <a:rPr lang="en-US" b="0" dirty="0">
                <a:solidFill>
                  <a:schemeClr val="tx2">
                    <a:lumMod val="90000"/>
                    <a:lumOff val="10000"/>
                  </a:schemeClr>
                </a:solidFill>
                <a:latin typeface="Segoe UI"/>
                <a:cs typeface="Segoe UI"/>
              </a:rPr>
              <a:t>Building a knowledge base, including mapping grant distribution and outcomes, data collection</a:t>
            </a:r>
          </a:p>
          <a:p>
            <a:endParaRPr lang="en-US" b="0" dirty="0">
              <a:solidFill>
                <a:schemeClr val="tx2">
                  <a:lumMod val="90000"/>
                  <a:lumOff val="10000"/>
                </a:schemeClr>
              </a:solidFill>
              <a:latin typeface="Segoe UI"/>
              <a:cs typeface="Segoe UI"/>
            </a:endParaRPr>
          </a:p>
          <a:p>
            <a:r>
              <a:rPr lang="en-US" b="0" dirty="0">
                <a:solidFill>
                  <a:schemeClr val="tx2">
                    <a:lumMod val="90000"/>
                    <a:lumOff val="10000"/>
                  </a:schemeClr>
                </a:solidFill>
                <a:latin typeface="Segoe UI"/>
                <a:cs typeface="Segoe UI"/>
              </a:rPr>
              <a:t>Leveraging existing state and regional convenors</a:t>
            </a:r>
          </a:p>
          <a:p>
            <a:pPr marL="0" indent="0">
              <a:buNone/>
            </a:pPr>
            <a:endParaRPr lang="en-US" sz="2400" b="0" dirty="0">
              <a:solidFill>
                <a:schemeClr val="tx2">
                  <a:lumMod val="90000"/>
                  <a:lumOff val="10000"/>
                </a:schemeClr>
              </a:solidFill>
              <a:latin typeface="Segoe UI"/>
              <a:cs typeface="Segoe UI"/>
            </a:endParaRPr>
          </a:p>
          <a:p>
            <a:r>
              <a:rPr lang="en-US" b="0" dirty="0">
                <a:solidFill>
                  <a:schemeClr val="tx2">
                    <a:lumMod val="90000"/>
                    <a:lumOff val="10000"/>
                  </a:schemeClr>
                </a:solidFill>
                <a:latin typeface="Segoe UI"/>
                <a:cs typeface="Segoe UI"/>
              </a:rPr>
              <a:t>Consideration of sequencing/laddering existing grant programs </a:t>
            </a:r>
          </a:p>
          <a:p>
            <a:endParaRPr lang="en-US"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b="0" dirty="0">
              <a:solidFill>
                <a:schemeClr val="tx2">
                  <a:lumMod val="90000"/>
                  <a:lumOff val="10000"/>
                </a:schemeClr>
              </a:solidFill>
              <a:latin typeface="Segoe UI"/>
              <a:cs typeface="Segoe UI"/>
            </a:endParaRPr>
          </a:p>
        </p:txBody>
      </p:sp>
      <p:sp>
        <p:nvSpPr>
          <p:cNvPr id="4" name="TextBox 3">
            <a:extLst>
              <a:ext uri="{FF2B5EF4-FFF2-40B4-BE49-F238E27FC236}">
                <a16:creationId xmlns:a16="http://schemas.microsoft.com/office/drawing/2014/main" id="{CBC3BF7C-BEDE-5BDE-FE72-9679024F91E8}"/>
              </a:ext>
            </a:extLst>
          </p:cNvPr>
          <p:cNvSpPr txBox="1"/>
          <p:nvPr/>
        </p:nvSpPr>
        <p:spPr>
          <a:xfrm>
            <a:off x="11750040" y="5683996"/>
            <a:ext cx="518174"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184848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48B8A-52F0-71D9-4890-9931E23E2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CDA15-6181-B2CF-6039-F8884A3862A1}"/>
              </a:ext>
            </a:extLst>
          </p:cNvPr>
          <p:cNvSpPr>
            <a:spLocks noGrp="1"/>
          </p:cNvSpPr>
          <p:nvPr>
            <p:ph type="title"/>
          </p:nvPr>
        </p:nvSpPr>
        <p:spPr/>
        <p:txBody>
          <a:bodyPr/>
          <a:lstStyle/>
          <a:p>
            <a:r>
              <a:rPr lang="en-US" dirty="0"/>
              <a:t>Discussion Question 1</a:t>
            </a:r>
          </a:p>
        </p:txBody>
      </p:sp>
      <p:sp>
        <p:nvSpPr>
          <p:cNvPr id="3" name="Content Placeholder 2">
            <a:extLst>
              <a:ext uri="{FF2B5EF4-FFF2-40B4-BE49-F238E27FC236}">
                <a16:creationId xmlns:a16="http://schemas.microsoft.com/office/drawing/2014/main" id="{CC006212-1616-1D2B-4FC6-D560A5E8A725}"/>
              </a:ext>
            </a:extLst>
          </p:cNvPr>
          <p:cNvSpPr>
            <a:spLocks noGrp="1"/>
          </p:cNvSpPr>
          <p:nvPr>
            <p:ph idx="1"/>
          </p:nvPr>
        </p:nvSpPr>
        <p:spPr>
          <a:xfrm>
            <a:off x="565626" y="2166256"/>
            <a:ext cx="10515600" cy="3887071"/>
          </a:xfrm>
        </p:spPr>
        <p:txBody>
          <a:bodyPr>
            <a:normAutofit/>
          </a:bodyPr>
          <a:lstStyle/>
          <a:p>
            <a:r>
              <a:rPr lang="en-US" sz="3600" dirty="0">
                <a:solidFill>
                  <a:schemeClr val="tx2">
                    <a:lumMod val="90000"/>
                    <a:lumOff val="10000"/>
                  </a:schemeClr>
                </a:solidFill>
                <a:latin typeface="Segoe UI" panose="020B0502040204020203" pitchFamily="34" charset="0"/>
                <a:cs typeface="Segoe UI" panose="020B0502040204020203" pitchFamily="34" charset="0"/>
              </a:rPr>
              <a:t>What constitutes comprehensive funding for CTE program development and delivery?</a:t>
            </a:r>
            <a:endParaRPr lang="en-US" sz="3600" dirty="0">
              <a:solidFill>
                <a:schemeClr val="tx2">
                  <a:lumMod val="90000"/>
                  <a:lumOff val="10000"/>
                </a:schemeClr>
              </a:solidFill>
              <a:latin typeface="Segoe UI"/>
              <a:cs typeface="Segoe UI"/>
            </a:endParaRPr>
          </a:p>
          <a:p>
            <a:endParaRPr lang="en-US" sz="3600" dirty="0">
              <a:solidFill>
                <a:schemeClr val="tx2">
                  <a:lumMod val="90000"/>
                  <a:lumOff val="10000"/>
                </a:schemeClr>
              </a:solidFill>
              <a:latin typeface="Segoe UI"/>
              <a:cs typeface="Segoe UI"/>
            </a:endParaRPr>
          </a:p>
          <a:p>
            <a:endParaRPr lang="en-US"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b="0" dirty="0">
              <a:solidFill>
                <a:schemeClr val="tx2">
                  <a:lumMod val="90000"/>
                  <a:lumOff val="10000"/>
                </a:schemeClr>
              </a:solidFill>
              <a:latin typeface="Segoe UI"/>
              <a:cs typeface="Segoe UI"/>
            </a:endParaRPr>
          </a:p>
        </p:txBody>
      </p:sp>
      <p:sp>
        <p:nvSpPr>
          <p:cNvPr id="4" name="TextBox 3">
            <a:extLst>
              <a:ext uri="{FF2B5EF4-FFF2-40B4-BE49-F238E27FC236}">
                <a16:creationId xmlns:a16="http://schemas.microsoft.com/office/drawing/2014/main" id="{A3D05E08-9344-5107-27CE-D110C2EFDDD1}"/>
              </a:ext>
            </a:extLst>
          </p:cNvPr>
          <p:cNvSpPr txBox="1"/>
          <p:nvPr/>
        </p:nvSpPr>
        <p:spPr>
          <a:xfrm>
            <a:off x="11750040" y="5683996"/>
            <a:ext cx="518174"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328860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2672B-B3B6-6869-BE70-B04BE5DC92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3BD93-994A-58B0-42F8-FEA4CFA26085}"/>
              </a:ext>
            </a:extLst>
          </p:cNvPr>
          <p:cNvSpPr>
            <a:spLocks noGrp="1"/>
          </p:cNvSpPr>
          <p:nvPr>
            <p:ph type="title"/>
          </p:nvPr>
        </p:nvSpPr>
        <p:spPr/>
        <p:txBody>
          <a:bodyPr/>
          <a:lstStyle/>
          <a:p>
            <a:r>
              <a:rPr lang="en-US" dirty="0"/>
              <a:t>Discussion Question 2</a:t>
            </a:r>
          </a:p>
        </p:txBody>
      </p:sp>
      <p:sp>
        <p:nvSpPr>
          <p:cNvPr id="3" name="Content Placeholder 2">
            <a:extLst>
              <a:ext uri="{FF2B5EF4-FFF2-40B4-BE49-F238E27FC236}">
                <a16:creationId xmlns:a16="http://schemas.microsoft.com/office/drawing/2014/main" id="{52612CB7-1090-F9E7-F139-4C78B209B78D}"/>
              </a:ext>
            </a:extLst>
          </p:cNvPr>
          <p:cNvSpPr>
            <a:spLocks noGrp="1"/>
          </p:cNvSpPr>
          <p:nvPr>
            <p:ph idx="1"/>
          </p:nvPr>
        </p:nvSpPr>
        <p:spPr>
          <a:xfrm>
            <a:off x="355314" y="1609344"/>
            <a:ext cx="10725912" cy="4443984"/>
          </a:xfrm>
        </p:spPr>
        <p:txBody>
          <a:bodyPr>
            <a:normAutofit/>
          </a:bodyPr>
          <a:lstStyle/>
          <a:p>
            <a:endParaRPr lang="en-US" dirty="0">
              <a:solidFill>
                <a:schemeClr val="tx2">
                  <a:lumMod val="90000"/>
                  <a:lumOff val="10000"/>
                </a:schemeClr>
              </a:solidFill>
              <a:latin typeface="Segoe UI"/>
              <a:cs typeface="Segoe UI"/>
            </a:endParaRPr>
          </a:p>
          <a:p>
            <a:r>
              <a:rPr lang="en-US" sz="3600" dirty="0">
                <a:solidFill>
                  <a:schemeClr val="tx2">
                    <a:lumMod val="90000"/>
                    <a:lumOff val="10000"/>
                  </a:schemeClr>
                </a:solidFill>
                <a:latin typeface="Segoe UI"/>
                <a:cs typeface="Segoe UI"/>
              </a:rPr>
              <a:t>What does better alignment between state-offered CTE grant programs mean to you?</a:t>
            </a:r>
          </a:p>
          <a:p>
            <a:endParaRPr lang="en-US"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b="0" dirty="0">
              <a:solidFill>
                <a:schemeClr val="tx2">
                  <a:lumMod val="90000"/>
                  <a:lumOff val="10000"/>
                </a:schemeClr>
              </a:solidFill>
              <a:latin typeface="Segoe UI"/>
              <a:cs typeface="Segoe UI"/>
            </a:endParaRPr>
          </a:p>
        </p:txBody>
      </p:sp>
      <p:sp>
        <p:nvSpPr>
          <p:cNvPr id="4" name="TextBox 3">
            <a:extLst>
              <a:ext uri="{FF2B5EF4-FFF2-40B4-BE49-F238E27FC236}">
                <a16:creationId xmlns:a16="http://schemas.microsoft.com/office/drawing/2014/main" id="{E0741841-81FA-4B57-F6D2-FE18CECDE2CE}"/>
              </a:ext>
            </a:extLst>
          </p:cNvPr>
          <p:cNvSpPr txBox="1"/>
          <p:nvPr/>
        </p:nvSpPr>
        <p:spPr>
          <a:xfrm>
            <a:off x="11750040" y="5683996"/>
            <a:ext cx="518174"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387401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9FBB4-E3AF-F07B-AA1D-4B20294472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F3690-46FE-BF16-8CFB-8BF6F7AFC95F}"/>
              </a:ext>
            </a:extLst>
          </p:cNvPr>
          <p:cNvSpPr>
            <a:spLocks noGrp="1"/>
          </p:cNvSpPr>
          <p:nvPr>
            <p:ph type="title"/>
          </p:nvPr>
        </p:nvSpPr>
        <p:spPr/>
        <p:txBody>
          <a:bodyPr/>
          <a:lstStyle/>
          <a:p>
            <a:r>
              <a:rPr lang="en-US" dirty="0"/>
              <a:t>Discussion Question 3</a:t>
            </a:r>
          </a:p>
        </p:txBody>
      </p:sp>
      <p:sp>
        <p:nvSpPr>
          <p:cNvPr id="3" name="Content Placeholder 2">
            <a:extLst>
              <a:ext uri="{FF2B5EF4-FFF2-40B4-BE49-F238E27FC236}">
                <a16:creationId xmlns:a16="http://schemas.microsoft.com/office/drawing/2014/main" id="{70C087EE-C830-2AF3-995C-ED26B0BBECA2}"/>
              </a:ext>
            </a:extLst>
          </p:cNvPr>
          <p:cNvSpPr>
            <a:spLocks noGrp="1"/>
          </p:cNvSpPr>
          <p:nvPr>
            <p:ph idx="1"/>
          </p:nvPr>
        </p:nvSpPr>
        <p:spPr>
          <a:xfrm>
            <a:off x="355314" y="1609344"/>
            <a:ext cx="10725912" cy="4443984"/>
          </a:xfrm>
        </p:spPr>
        <p:txBody>
          <a:bodyPr>
            <a:normAutofit/>
          </a:bodyPr>
          <a:lstStyle/>
          <a:p>
            <a:endParaRPr lang="en-US" dirty="0">
              <a:solidFill>
                <a:schemeClr val="tx2">
                  <a:lumMod val="90000"/>
                  <a:lumOff val="10000"/>
                </a:schemeClr>
              </a:solidFill>
              <a:latin typeface="Segoe UI"/>
              <a:cs typeface="Segoe UI"/>
            </a:endParaRPr>
          </a:p>
          <a:p>
            <a:r>
              <a:rPr lang="en-US" sz="3600" dirty="0">
                <a:solidFill>
                  <a:schemeClr val="tx2">
                    <a:lumMod val="90000"/>
                    <a:lumOff val="10000"/>
                  </a:schemeClr>
                </a:solidFill>
                <a:latin typeface="Segoe UI"/>
                <a:cs typeface="Segoe UI"/>
              </a:rPr>
              <a:t>If you were designing an optimal sequence of state CTE grant support, what would it look like?</a:t>
            </a:r>
          </a:p>
          <a:p>
            <a:endParaRPr lang="en-US" sz="3600"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sz="2400" b="0" dirty="0">
              <a:solidFill>
                <a:schemeClr val="tx2">
                  <a:lumMod val="90000"/>
                  <a:lumOff val="10000"/>
                </a:schemeClr>
              </a:solidFill>
              <a:latin typeface="Segoe UI"/>
              <a:cs typeface="Segoe UI"/>
            </a:endParaRPr>
          </a:p>
          <a:p>
            <a:pPr marL="0" indent="0">
              <a:buNone/>
            </a:pPr>
            <a:endParaRPr lang="en-US" b="0" dirty="0">
              <a:solidFill>
                <a:schemeClr val="tx2">
                  <a:lumMod val="90000"/>
                  <a:lumOff val="10000"/>
                </a:schemeClr>
              </a:solidFill>
              <a:latin typeface="Segoe UI"/>
              <a:cs typeface="Segoe UI"/>
            </a:endParaRPr>
          </a:p>
        </p:txBody>
      </p:sp>
      <p:sp>
        <p:nvSpPr>
          <p:cNvPr id="4" name="TextBox 3">
            <a:extLst>
              <a:ext uri="{FF2B5EF4-FFF2-40B4-BE49-F238E27FC236}">
                <a16:creationId xmlns:a16="http://schemas.microsoft.com/office/drawing/2014/main" id="{DC0A3547-80CA-03BD-B52F-7C184300BD69}"/>
              </a:ext>
            </a:extLst>
          </p:cNvPr>
          <p:cNvSpPr txBox="1"/>
          <p:nvPr/>
        </p:nvSpPr>
        <p:spPr>
          <a:xfrm>
            <a:off x="11750040" y="5683996"/>
            <a:ext cx="518174"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838955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6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2394C-2352-83E8-3E2F-997B91F76D4F}"/>
              </a:ext>
            </a:extLst>
          </p:cNvPr>
          <p:cNvSpPr>
            <a:spLocks noGrp="1"/>
          </p:cNvSpPr>
          <p:nvPr>
            <p:ph type="title"/>
          </p:nvPr>
        </p:nvSpPr>
        <p:spPr/>
        <p:txBody>
          <a:bodyPr/>
          <a:lstStyle/>
          <a:p>
            <a:r>
              <a:rPr lang="en-US" dirty="0"/>
              <a:t>SB 1786 – Tri-Agency Collaboration</a:t>
            </a:r>
          </a:p>
        </p:txBody>
      </p:sp>
      <p:sp>
        <p:nvSpPr>
          <p:cNvPr id="3" name="Content Placeholder 2">
            <a:extLst>
              <a:ext uri="{FF2B5EF4-FFF2-40B4-BE49-F238E27FC236}">
                <a16:creationId xmlns:a16="http://schemas.microsoft.com/office/drawing/2014/main" id="{17FCB1CB-40C2-7F2E-B673-5447127B97DA}"/>
              </a:ext>
            </a:extLst>
          </p:cNvPr>
          <p:cNvSpPr>
            <a:spLocks noGrp="1"/>
          </p:cNvSpPr>
          <p:nvPr>
            <p:ph idx="1"/>
          </p:nvPr>
        </p:nvSpPr>
        <p:spPr>
          <a:xfrm>
            <a:off x="446314" y="2024742"/>
            <a:ext cx="10326628" cy="2957355"/>
          </a:xfrm>
        </p:spPr>
        <p:txBody>
          <a:bodyPr>
            <a:normAutofit/>
          </a:bodyPr>
          <a:lstStyle/>
          <a:p>
            <a:pPr marL="0" indent="0">
              <a:buNone/>
            </a:pPr>
            <a:r>
              <a:rPr lang="en-US" b="0" dirty="0">
                <a:solidFill>
                  <a:schemeClr val="tx2"/>
                </a:solidFill>
                <a:latin typeface="Segoe UI"/>
                <a:cs typeface="Segoe UI"/>
              </a:rPr>
              <a:t>In 2025, the 89</a:t>
            </a:r>
            <a:r>
              <a:rPr lang="en-US" b="0" baseline="30000" dirty="0">
                <a:solidFill>
                  <a:schemeClr val="tx2"/>
                </a:solidFill>
                <a:latin typeface="Segoe UI"/>
                <a:cs typeface="Segoe UI"/>
              </a:rPr>
              <a:t>th</a:t>
            </a:r>
            <a:r>
              <a:rPr lang="en-US" b="0" dirty="0">
                <a:solidFill>
                  <a:schemeClr val="tx2"/>
                </a:solidFill>
                <a:latin typeface="Segoe UI"/>
                <a:cs typeface="Segoe UI"/>
              </a:rPr>
              <a:t> Legislature passed SB 1786, Section 9 calling for the Texas Higher Education Coordinating Board (THECB), Texas Education Agency (TEA), and the Texas Workforce Commission (TWC) to coordinate their competitive CTE grant programs to align with state workforce development goals.</a:t>
            </a:r>
            <a:br>
              <a:rPr lang="en-US" b="0" dirty="0">
                <a:solidFill>
                  <a:schemeClr val="tx2"/>
                </a:solidFill>
                <a:latin typeface="Segoe UI"/>
                <a:cs typeface="Segoe UI"/>
              </a:rPr>
            </a:br>
            <a:endParaRPr lang="en-US" dirty="0">
              <a:solidFill>
                <a:schemeClr val="tx2"/>
              </a:solidFill>
            </a:endParaRPr>
          </a:p>
        </p:txBody>
      </p:sp>
      <p:sp>
        <p:nvSpPr>
          <p:cNvPr id="4" name="TextBox 3">
            <a:extLst>
              <a:ext uri="{FF2B5EF4-FFF2-40B4-BE49-F238E27FC236}">
                <a16:creationId xmlns:a16="http://schemas.microsoft.com/office/drawing/2014/main" id="{017A0952-1C10-72CA-49A6-970589D56BB6}"/>
              </a:ext>
            </a:extLst>
          </p:cNvPr>
          <p:cNvSpPr txBox="1"/>
          <p:nvPr/>
        </p:nvSpPr>
        <p:spPr>
          <a:xfrm>
            <a:off x="11836686" y="5733212"/>
            <a:ext cx="308098"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1007935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288D6-6690-8578-810D-7256FD185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D3F9A-D80E-237C-96D2-E7B5A7866D9D}"/>
              </a:ext>
            </a:extLst>
          </p:cNvPr>
          <p:cNvSpPr>
            <a:spLocks noGrp="1"/>
          </p:cNvSpPr>
          <p:nvPr>
            <p:ph type="title"/>
          </p:nvPr>
        </p:nvSpPr>
        <p:spPr/>
        <p:txBody>
          <a:bodyPr/>
          <a:lstStyle/>
          <a:p>
            <a:r>
              <a:rPr lang="en-US" dirty="0"/>
              <a:t>Tri-Agency Workforce Initiative</a:t>
            </a:r>
          </a:p>
        </p:txBody>
      </p:sp>
      <p:sp>
        <p:nvSpPr>
          <p:cNvPr id="3" name="Content Placeholder 2">
            <a:extLst>
              <a:ext uri="{FF2B5EF4-FFF2-40B4-BE49-F238E27FC236}">
                <a16:creationId xmlns:a16="http://schemas.microsoft.com/office/drawing/2014/main" id="{005BDB8E-D76E-54D2-0FD8-2FCE66C75674}"/>
              </a:ext>
            </a:extLst>
          </p:cNvPr>
          <p:cNvSpPr>
            <a:spLocks noGrp="1"/>
          </p:cNvSpPr>
          <p:nvPr>
            <p:ph idx="1"/>
          </p:nvPr>
        </p:nvSpPr>
        <p:spPr>
          <a:xfrm>
            <a:off x="355314" y="1381873"/>
            <a:ext cx="10515600" cy="4888297"/>
          </a:xfrm>
        </p:spPr>
        <p:txBody>
          <a:bodyPr>
            <a:normAutofit fontScale="92500" lnSpcReduction="10000"/>
          </a:bodyPr>
          <a:lstStyle/>
          <a:p>
            <a:r>
              <a:rPr lang="en-US" sz="3000" b="0" dirty="0">
                <a:solidFill>
                  <a:schemeClr val="tx2">
                    <a:lumMod val="90000"/>
                    <a:lumOff val="10000"/>
                  </a:schemeClr>
                </a:solidFill>
                <a:latin typeface="Segoe UI"/>
                <a:cs typeface="Segoe UI"/>
              </a:rPr>
              <a:t>The Tri-Agency Workforce Initiative was launched by Governor Abbott in 2016: </a:t>
            </a:r>
            <a:r>
              <a:rPr lang="en-US" sz="3000" b="0" i="1" dirty="0">
                <a:solidFill>
                  <a:schemeClr val="tx2">
                    <a:lumMod val="90000"/>
                    <a:lumOff val="10000"/>
                  </a:schemeClr>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About - Tri-Agency Workforce Initiative</a:t>
            </a:r>
            <a:endParaRPr lang="en-US" sz="3000" b="0" i="1" dirty="0">
              <a:solidFill>
                <a:schemeClr val="tx2">
                  <a:lumMod val="90000"/>
                  <a:lumOff val="10000"/>
                </a:schemeClr>
              </a:solidFill>
              <a:latin typeface="Segoe UI" panose="020B0502040204020203" pitchFamily="34" charset="0"/>
              <a:cs typeface="Segoe UI" panose="020B0502040204020203" pitchFamily="34" charset="0"/>
            </a:endParaRPr>
          </a:p>
          <a:p>
            <a:endParaRPr lang="en-US" sz="3000" b="0" dirty="0">
              <a:solidFill>
                <a:schemeClr val="tx2">
                  <a:lumMod val="90000"/>
                  <a:lumOff val="10000"/>
                </a:schemeClr>
              </a:solidFill>
              <a:latin typeface="Segoe UI" panose="020B0502040204020203" pitchFamily="34" charset="0"/>
              <a:cs typeface="Segoe UI" panose="020B0502040204020203" pitchFamily="34" charset="0"/>
            </a:endParaRPr>
          </a:p>
          <a:p>
            <a:r>
              <a:rPr lang="en-US" sz="3000" b="0" dirty="0">
                <a:solidFill>
                  <a:schemeClr val="tx2">
                    <a:lumMod val="90000"/>
                    <a:lumOff val="10000"/>
                  </a:schemeClr>
                </a:solidFill>
                <a:latin typeface="Segoe UI" panose="020B0502040204020203" pitchFamily="34" charset="0"/>
                <a:cs typeface="Segoe UI" panose="020B0502040204020203" pitchFamily="34" charset="0"/>
              </a:rPr>
              <a:t>Current efforts, including signature initiatives and the work on SB 1786, build on charges to the Tri-Agency Workforce Initiative made by Governor Abbott in February 2020:</a:t>
            </a:r>
          </a:p>
          <a:p>
            <a:endParaRPr lang="en-US" sz="2000" dirty="0">
              <a:solidFill>
                <a:schemeClr val="tx2">
                  <a:lumMod val="90000"/>
                  <a:lumOff val="10000"/>
                </a:schemeClr>
              </a:solidFill>
              <a:latin typeface="Segoe UI" panose="020B0502040204020203" pitchFamily="34" charset="0"/>
              <a:cs typeface="Segoe UI" panose="020B0502040204020203" pitchFamily="34" charset="0"/>
            </a:endParaRPr>
          </a:p>
          <a:p>
            <a:pPr marL="742950" lvl="1" indent="-285750"/>
            <a:r>
              <a:rPr lang="en-US" sz="2200" i="1" dirty="0">
                <a:solidFill>
                  <a:schemeClr val="tx2">
                    <a:lumMod val="90000"/>
                    <a:lumOff val="10000"/>
                  </a:schemeClr>
                </a:solidFill>
                <a:latin typeface="Segoe UI" panose="020B0502040204020203" pitchFamily="34" charset="0"/>
                <a:cs typeface="Segoe UI" panose="020B0502040204020203" pitchFamily="34" charset="0"/>
              </a:rPr>
              <a:t>Support efficient and flexible </a:t>
            </a:r>
            <a:r>
              <a:rPr lang="en-US" sz="2200" b="1" i="1" dirty="0">
                <a:solidFill>
                  <a:schemeClr val="tx2">
                    <a:lumMod val="90000"/>
                    <a:lumOff val="10000"/>
                  </a:schemeClr>
                </a:solidFill>
                <a:latin typeface="Segoe UI" panose="020B0502040204020203" pitchFamily="34" charset="0"/>
                <a:cs typeface="Segoe UI" panose="020B0502040204020203" pitchFamily="34" charset="0"/>
              </a:rPr>
              <a:t>pathways</a:t>
            </a:r>
            <a:r>
              <a:rPr lang="en-US" sz="2200" i="1" dirty="0">
                <a:solidFill>
                  <a:schemeClr val="tx2">
                    <a:lumMod val="90000"/>
                    <a:lumOff val="10000"/>
                  </a:schemeClr>
                </a:solidFill>
                <a:latin typeface="Segoe UI" panose="020B0502040204020203" pitchFamily="34" charset="0"/>
                <a:cs typeface="Segoe UI" panose="020B0502040204020203" pitchFamily="34" charset="0"/>
              </a:rPr>
              <a:t> to earning degrees, certificates, and other credentials linked to high-wage, in-demand jobs.</a:t>
            </a:r>
          </a:p>
          <a:p>
            <a:pPr marL="742950" lvl="1" indent="-285750"/>
            <a:r>
              <a:rPr lang="en-US" sz="2200" i="1" dirty="0">
                <a:solidFill>
                  <a:schemeClr val="tx2">
                    <a:lumMod val="90000"/>
                    <a:lumOff val="10000"/>
                  </a:schemeClr>
                </a:solidFill>
                <a:latin typeface="Segoe UI" panose="020B0502040204020203" pitchFamily="34" charset="0"/>
                <a:cs typeface="Segoe UI" panose="020B0502040204020203" pitchFamily="34" charset="0"/>
              </a:rPr>
              <a:t>Ensure students receive the </a:t>
            </a:r>
            <a:r>
              <a:rPr lang="en-US" sz="2200" b="1" i="1" dirty="0">
                <a:solidFill>
                  <a:schemeClr val="tx2">
                    <a:lumMod val="90000"/>
                    <a:lumOff val="10000"/>
                  </a:schemeClr>
                </a:solidFill>
                <a:latin typeface="Segoe UI" panose="020B0502040204020203" pitchFamily="34" charset="0"/>
                <a:cs typeface="Segoe UI" panose="020B0502040204020203" pitchFamily="34" charset="0"/>
              </a:rPr>
              <a:t>support</a:t>
            </a:r>
            <a:r>
              <a:rPr lang="en-US" sz="2200" i="1" dirty="0">
                <a:solidFill>
                  <a:schemeClr val="tx2">
                    <a:lumMod val="90000"/>
                    <a:lumOff val="10000"/>
                  </a:schemeClr>
                </a:solidFill>
                <a:latin typeface="Segoe UI" panose="020B0502040204020203" pitchFamily="34" charset="0"/>
                <a:cs typeface="Segoe UI" panose="020B0502040204020203" pitchFamily="34" charset="0"/>
              </a:rPr>
              <a:t> necessary to succeed at all stages of their education and in their transitions to the workforce.</a:t>
            </a:r>
          </a:p>
          <a:p>
            <a:pPr marL="742950" lvl="1" indent="-285750"/>
            <a:r>
              <a:rPr lang="en-US" sz="2200" i="1" dirty="0">
                <a:solidFill>
                  <a:schemeClr val="tx2">
                    <a:lumMod val="90000"/>
                    <a:lumOff val="10000"/>
                  </a:schemeClr>
                </a:solidFill>
                <a:latin typeface="Segoe UI" panose="020B0502040204020203" pitchFamily="34" charset="0"/>
                <a:cs typeface="Segoe UI" panose="020B0502040204020203" pitchFamily="34" charset="0"/>
              </a:rPr>
              <a:t>Create a robust infrastructure for interagency collaboration around </a:t>
            </a:r>
            <a:r>
              <a:rPr lang="en-US" sz="2200" b="1" i="1" dirty="0">
                <a:solidFill>
                  <a:schemeClr val="tx2">
                    <a:lumMod val="90000"/>
                    <a:lumOff val="10000"/>
                  </a:schemeClr>
                </a:solidFill>
                <a:latin typeface="Segoe UI" panose="020B0502040204020203" pitchFamily="34" charset="0"/>
                <a:cs typeface="Segoe UI" panose="020B0502040204020203" pitchFamily="34" charset="0"/>
              </a:rPr>
              <a:t>common goals, data, and processes </a:t>
            </a:r>
            <a:r>
              <a:rPr lang="en-US" sz="2200" i="1" dirty="0">
                <a:solidFill>
                  <a:schemeClr val="tx2">
                    <a:lumMod val="90000"/>
                    <a:lumOff val="10000"/>
                  </a:schemeClr>
                </a:solidFill>
                <a:latin typeface="Segoe UI" panose="020B0502040204020203" pitchFamily="34" charset="0"/>
                <a:cs typeface="Segoe UI" panose="020B0502040204020203" pitchFamily="34" charset="0"/>
              </a:rPr>
              <a:t>to ensure improved student outcomes and to meet employers’ needs. </a:t>
            </a:r>
          </a:p>
          <a:p>
            <a:endParaRPr lang="en-US" dirty="0"/>
          </a:p>
        </p:txBody>
      </p:sp>
      <p:sp>
        <p:nvSpPr>
          <p:cNvPr id="4" name="TextBox 3">
            <a:extLst>
              <a:ext uri="{FF2B5EF4-FFF2-40B4-BE49-F238E27FC236}">
                <a16:creationId xmlns:a16="http://schemas.microsoft.com/office/drawing/2014/main" id="{61D724BC-F981-D419-AE47-A0903F3DFA22}"/>
              </a:ext>
            </a:extLst>
          </p:cNvPr>
          <p:cNvSpPr txBox="1"/>
          <p:nvPr/>
        </p:nvSpPr>
        <p:spPr>
          <a:xfrm flipH="1">
            <a:off x="11836685" y="5733212"/>
            <a:ext cx="246457"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85066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29D3-ADE4-5218-F993-90FC746F9FD4}"/>
              </a:ext>
            </a:extLst>
          </p:cNvPr>
          <p:cNvSpPr>
            <a:spLocks noGrp="1"/>
          </p:cNvSpPr>
          <p:nvPr>
            <p:ph type="title"/>
          </p:nvPr>
        </p:nvSpPr>
        <p:spPr/>
        <p:txBody>
          <a:bodyPr/>
          <a:lstStyle/>
          <a:p>
            <a:r>
              <a:rPr lang="en-US" dirty="0"/>
              <a:t>The SB 1786 Charge</a:t>
            </a:r>
          </a:p>
        </p:txBody>
      </p:sp>
      <p:sp>
        <p:nvSpPr>
          <p:cNvPr id="3" name="Content Placeholder 2">
            <a:extLst>
              <a:ext uri="{FF2B5EF4-FFF2-40B4-BE49-F238E27FC236}">
                <a16:creationId xmlns:a16="http://schemas.microsoft.com/office/drawing/2014/main" id="{57EA8974-8F3B-EB8C-D10C-1A93BC0E519E}"/>
              </a:ext>
            </a:extLst>
          </p:cNvPr>
          <p:cNvSpPr>
            <a:spLocks noGrp="1"/>
          </p:cNvSpPr>
          <p:nvPr>
            <p:ph idx="1"/>
          </p:nvPr>
        </p:nvSpPr>
        <p:spPr/>
        <p:txBody>
          <a:bodyPr>
            <a:normAutofit fontScale="92500" lnSpcReduction="10000"/>
          </a:bodyPr>
          <a:lstStyle/>
          <a:p>
            <a:pPr marL="457200" indent="-457200" fontAlgn="base"/>
            <a:r>
              <a:rPr lang="en-US" sz="3000" b="0" dirty="0">
                <a:solidFill>
                  <a:schemeClr val="tx2"/>
                </a:solidFill>
                <a:latin typeface="Segoe UI" panose="020B0502040204020203" pitchFamily="34" charset="0"/>
                <a:cs typeface="Segoe UI" panose="020B0502040204020203" pitchFamily="34" charset="0"/>
              </a:rPr>
              <a:t>Reduce duplication across competitive CTE grant programs;</a:t>
            </a:r>
          </a:p>
          <a:p>
            <a:pPr marL="457200" indent="-457200" fontAlgn="base"/>
            <a:r>
              <a:rPr lang="en-US" sz="3000" b="0" dirty="0">
                <a:solidFill>
                  <a:schemeClr val="tx2"/>
                </a:solidFill>
                <a:latin typeface="Segoe UI" panose="020B0502040204020203" pitchFamily="34" charset="0"/>
                <a:cs typeface="Segoe UI" panose="020B0502040204020203" pitchFamily="34" charset="0"/>
              </a:rPr>
              <a:t>Consider the current structure of CTE grant funding taking into account </a:t>
            </a:r>
          </a:p>
          <a:p>
            <a:pPr lvl="1" fontAlgn="base"/>
            <a:r>
              <a:rPr lang="en-US" sz="3000" dirty="0">
                <a:solidFill>
                  <a:schemeClr val="tx2"/>
                </a:solidFill>
                <a:latin typeface="Segoe UI" panose="020B0502040204020203" pitchFamily="34" charset="0"/>
                <a:cs typeface="Segoe UI" panose="020B0502040204020203" pitchFamily="34" charset="0"/>
              </a:rPr>
              <a:t>	dual credit pathways,</a:t>
            </a:r>
          </a:p>
          <a:p>
            <a:pPr lvl="1" fontAlgn="base"/>
            <a:r>
              <a:rPr lang="en-US" sz="3000" dirty="0">
                <a:solidFill>
                  <a:schemeClr val="tx2"/>
                </a:solidFill>
                <a:latin typeface="Segoe UI" panose="020B0502040204020203" pitchFamily="34" charset="0"/>
                <a:cs typeface="Segoe UI" panose="020B0502040204020203" pitchFamily="34" charset="0"/>
              </a:rPr>
              <a:t>	credentials of value, and</a:t>
            </a:r>
          </a:p>
          <a:p>
            <a:pPr lvl="1" fontAlgn="base"/>
            <a:r>
              <a:rPr lang="en-US" sz="3000" dirty="0">
                <a:solidFill>
                  <a:schemeClr val="tx2"/>
                </a:solidFill>
                <a:latin typeface="Segoe UI" panose="020B0502040204020203" pitchFamily="34" charset="0"/>
                <a:cs typeface="Segoe UI" panose="020B0502040204020203" pitchFamily="34" charset="0"/>
              </a:rPr>
              <a:t>	state workforce needs in high demand fields;</a:t>
            </a:r>
          </a:p>
          <a:p>
            <a:pPr marL="457200" indent="-457200" fontAlgn="base"/>
            <a:r>
              <a:rPr lang="en-US" sz="3000" b="0" dirty="0">
                <a:solidFill>
                  <a:schemeClr val="tx2"/>
                </a:solidFill>
                <a:latin typeface="Segoe UI" panose="020B0502040204020203" pitchFamily="34" charset="0"/>
                <a:cs typeface="Segoe UI" panose="020B0502040204020203" pitchFamily="34" charset="0"/>
              </a:rPr>
              <a:t>Look at collectively providing comprehensive funding for CTE program development and delivery; and</a:t>
            </a:r>
          </a:p>
          <a:p>
            <a:pPr marL="457200" indent="-457200" fontAlgn="base"/>
            <a:r>
              <a:rPr lang="en-US" sz="3000" b="0" dirty="0">
                <a:solidFill>
                  <a:schemeClr val="tx2"/>
                </a:solidFill>
                <a:latin typeface="Segoe UI" panose="020B0502040204020203" pitchFamily="34" charset="0"/>
                <a:cs typeface="Segoe UI" panose="020B0502040204020203" pitchFamily="34" charset="0"/>
              </a:rPr>
              <a:t>Align two or more competitive grant funding streams in</a:t>
            </a:r>
          </a:p>
          <a:p>
            <a:pPr marL="0" fontAlgn="base">
              <a:buNone/>
            </a:pPr>
            <a:r>
              <a:rPr lang="en-US" sz="3000" b="0" dirty="0">
                <a:solidFill>
                  <a:schemeClr val="tx2"/>
                </a:solidFill>
                <a:latin typeface="Segoe UI" panose="020B0502040204020203" pitchFamily="34" charset="0"/>
                <a:cs typeface="Segoe UI" panose="020B0502040204020203" pitchFamily="34" charset="0"/>
              </a:rPr>
              <a:t>     support of these goals.</a:t>
            </a:r>
          </a:p>
          <a:p>
            <a:endParaRPr lang="en-US" dirty="0"/>
          </a:p>
        </p:txBody>
      </p:sp>
      <p:sp>
        <p:nvSpPr>
          <p:cNvPr id="4" name="TextBox 3">
            <a:extLst>
              <a:ext uri="{FF2B5EF4-FFF2-40B4-BE49-F238E27FC236}">
                <a16:creationId xmlns:a16="http://schemas.microsoft.com/office/drawing/2014/main" id="{464433A5-A86B-06D5-CEA7-DDF67212EF62}"/>
              </a:ext>
            </a:extLst>
          </p:cNvPr>
          <p:cNvSpPr txBox="1"/>
          <p:nvPr/>
        </p:nvSpPr>
        <p:spPr>
          <a:xfrm flipH="1">
            <a:off x="11836686" y="5733212"/>
            <a:ext cx="268228"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531668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78B6-D553-D256-DDC5-C094A74C3778}"/>
              </a:ext>
            </a:extLst>
          </p:cNvPr>
          <p:cNvSpPr>
            <a:spLocks noGrp="1"/>
          </p:cNvSpPr>
          <p:nvPr>
            <p:ph type="title"/>
          </p:nvPr>
        </p:nvSpPr>
        <p:spPr/>
        <p:txBody>
          <a:bodyPr/>
          <a:lstStyle/>
          <a:p>
            <a:r>
              <a:rPr lang="en-US" dirty="0"/>
              <a:t>Current Alignment</a:t>
            </a:r>
          </a:p>
        </p:txBody>
      </p:sp>
      <p:sp>
        <p:nvSpPr>
          <p:cNvPr id="3" name="Content Placeholder 2">
            <a:extLst>
              <a:ext uri="{FF2B5EF4-FFF2-40B4-BE49-F238E27FC236}">
                <a16:creationId xmlns:a16="http://schemas.microsoft.com/office/drawing/2014/main" id="{83094F6D-B579-FD60-D0FF-4A205D9FCA0A}"/>
              </a:ext>
            </a:extLst>
          </p:cNvPr>
          <p:cNvSpPr>
            <a:spLocks noGrp="1"/>
          </p:cNvSpPr>
          <p:nvPr>
            <p:ph idx="1"/>
          </p:nvPr>
        </p:nvSpPr>
        <p:spPr>
          <a:xfrm>
            <a:off x="355313" y="1371600"/>
            <a:ext cx="5392343" cy="4919472"/>
          </a:xfrm>
        </p:spPr>
        <p:txBody>
          <a:bodyPr>
            <a:normAutofit lnSpcReduction="10000"/>
          </a:bodyPr>
          <a:lstStyle/>
          <a:p>
            <a:pPr marL="457200" indent="-457200"/>
            <a:r>
              <a:rPr lang="en-US" b="0" dirty="0">
                <a:solidFill>
                  <a:schemeClr val="tx2"/>
                </a:solidFill>
                <a:latin typeface="Segoe UI"/>
                <a:cs typeface="Segoe UI"/>
              </a:rPr>
              <a:t>Tri-Agency Data Working Group</a:t>
            </a:r>
          </a:p>
          <a:p>
            <a:pPr marL="457200" indent="-457200"/>
            <a:r>
              <a:rPr lang="en-US" b="0" dirty="0">
                <a:solidFill>
                  <a:schemeClr val="tx2"/>
                </a:solidFill>
                <a:latin typeface="Segoe UI"/>
                <a:cs typeface="Segoe UI"/>
              </a:rPr>
              <a:t>Tri-Agency Workforce Initiative Resources offering consolidated awards and incentive </a:t>
            </a:r>
            <a:r>
              <a:rPr lang="en-US" b="0" dirty="0">
                <a:solidFill>
                  <a:schemeClr val="tx2"/>
                </a:solidFill>
                <a:latin typeface="Segoe UI"/>
                <a:cs typeface="Segoe UI"/>
                <a:hlinkClick r:id="rId3"/>
              </a:rPr>
              <a:t>information</a:t>
            </a:r>
            <a:r>
              <a:rPr lang="en-US" b="0" dirty="0">
                <a:solidFill>
                  <a:schemeClr val="tx2"/>
                </a:solidFill>
                <a:latin typeface="Segoe UI"/>
                <a:cs typeface="Segoe UI"/>
              </a:rPr>
              <a:t> to industry</a:t>
            </a:r>
          </a:p>
          <a:p>
            <a:pPr marL="457200" indent="-457200"/>
            <a:r>
              <a:rPr lang="en-US" b="0" dirty="0">
                <a:solidFill>
                  <a:schemeClr val="tx2"/>
                </a:solidFill>
                <a:latin typeface="Segoe UI"/>
                <a:cs typeface="Segoe UI"/>
              </a:rPr>
              <a:t>Distribution of grant announcements across Tri-Agency grantees</a:t>
            </a:r>
          </a:p>
          <a:p>
            <a:pPr marL="457200" indent="-457200"/>
            <a:r>
              <a:rPr lang="en-US" b="0" dirty="0">
                <a:solidFill>
                  <a:schemeClr val="tx2"/>
                </a:solidFill>
                <a:latin typeface="Segoe UI"/>
                <a:cs typeface="Segoe UI"/>
              </a:rPr>
              <a:t>P-TECH jointly funded by TEA and TWC</a:t>
            </a:r>
          </a:p>
          <a:p>
            <a:pPr marL="457200" indent="-457200"/>
            <a:endParaRPr lang="en-US" b="0" dirty="0">
              <a:solidFill>
                <a:schemeClr val="tx2"/>
              </a:solidFill>
              <a:latin typeface="Segoe UI"/>
              <a:cs typeface="Segoe UI"/>
            </a:endParaRPr>
          </a:p>
        </p:txBody>
      </p:sp>
      <p:sp>
        <p:nvSpPr>
          <p:cNvPr id="4" name="TextBox 3">
            <a:extLst>
              <a:ext uri="{FF2B5EF4-FFF2-40B4-BE49-F238E27FC236}">
                <a16:creationId xmlns:a16="http://schemas.microsoft.com/office/drawing/2014/main" id="{1DD3C804-6076-F10D-994D-58F7616F02D3}"/>
              </a:ext>
            </a:extLst>
          </p:cNvPr>
          <p:cNvSpPr txBox="1"/>
          <p:nvPr/>
        </p:nvSpPr>
        <p:spPr>
          <a:xfrm>
            <a:off x="11836686" y="5742432"/>
            <a:ext cx="308098" cy="369332"/>
          </a:xfrm>
          <a:prstGeom prst="rect">
            <a:avLst/>
          </a:prstGeom>
          <a:noFill/>
        </p:spPr>
        <p:txBody>
          <a:bodyPr wrap="none" rtlCol="0">
            <a:spAutoFit/>
          </a:bodyPr>
          <a:lstStyle/>
          <a:p>
            <a:r>
              <a:rPr lang="en-US" dirty="0"/>
              <a:t>5</a:t>
            </a:r>
          </a:p>
        </p:txBody>
      </p:sp>
      <p:sp>
        <p:nvSpPr>
          <p:cNvPr id="5" name="Content Placeholder 2">
            <a:extLst>
              <a:ext uri="{FF2B5EF4-FFF2-40B4-BE49-F238E27FC236}">
                <a16:creationId xmlns:a16="http://schemas.microsoft.com/office/drawing/2014/main" id="{E7CE6A5B-F779-D752-9A46-EC253C310B1C}"/>
              </a:ext>
            </a:extLst>
          </p:cNvPr>
          <p:cNvSpPr txBox="1">
            <a:spLocks/>
          </p:cNvSpPr>
          <p:nvPr/>
        </p:nvSpPr>
        <p:spPr>
          <a:xfrm>
            <a:off x="6096000" y="1371600"/>
            <a:ext cx="5392342" cy="49194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b="0" dirty="0">
                <a:solidFill>
                  <a:schemeClr val="tx2"/>
                </a:solidFill>
                <a:latin typeface="Segoe UI"/>
                <a:cs typeface="Segoe UI"/>
              </a:rPr>
              <a:t>Call for former JET grantees to apply for TRUE incorporated in THECB’s TRUE 2025-27 competition</a:t>
            </a:r>
          </a:p>
          <a:p>
            <a:pPr marL="457200" indent="-457200"/>
            <a:r>
              <a:rPr lang="en-US" b="0" dirty="0">
                <a:solidFill>
                  <a:schemeClr val="tx2"/>
                </a:solidFill>
                <a:latin typeface="Segoe UI"/>
                <a:cs typeface="Segoe UI"/>
              </a:rPr>
              <a:t>Texas Invests in Meaningful Employment (TIME): Upcoming grant (THECB) that offers recent JET grantees funding to implement programs</a:t>
            </a:r>
          </a:p>
          <a:p>
            <a:pPr marL="457200" indent="-457200"/>
            <a:r>
              <a:rPr lang="en-US" b="0" dirty="0">
                <a:solidFill>
                  <a:schemeClr val="tx2"/>
                </a:solidFill>
                <a:latin typeface="Segoe UI"/>
                <a:cs typeface="Segoe UI"/>
              </a:rPr>
              <a:t>Cross Agency utilization of the Targeted Occupations List</a:t>
            </a:r>
          </a:p>
          <a:p>
            <a:pPr marL="457200" indent="-457200"/>
            <a:r>
              <a:rPr lang="en-US" b="0" dirty="0">
                <a:solidFill>
                  <a:schemeClr val="tx2"/>
                </a:solidFill>
                <a:latin typeface="Segoe UI"/>
                <a:cs typeface="Segoe UI"/>
              </a:rPr>
              <a:t>ISD/IHE Partnership Requirements</a:t>
            </a:r>
            <a:endParaRPr lang="en-US" b="0" dirty="0">
              <a:solidFill>
                <a:schemeClr val="tx2"/>
              </a:solidFill>
            </a:endParaRPr>
          </a:p>
        </p:txBody>
      </p:sp>
    </p:spTree>
    <p:extLst>
      <p:ext uri="{BB962C8B-B14F-4D97-AF65-F5344CB8AC3E}">
        <p14:creationId xmlns:p14="http://schemas.microsoft.com/office/powerpoint/2010/main" val="376823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10C2-C5D9-FF17-0C32-04789EAFF362}"/>
              </a:ext>
            </a:extLst>
          </p:cNvPr>
          <p:cNvSpPr>
            <a:spLocks noGrp="1"/>
          </p:cNvSpPr>
          <p:nvPr>
            <p:ph type="title"/>
          </p:nvPr>
        </p:nvSpPr>
        <p:spPr/>
        <p:txBody>
          <a:bodyPr/>
          <a:lstStyle/>
          <a:p>
            <a:r>
              <a:rPr lang="en-US" dirty="0"/>
              <a:t>Tri-Agency SB 1786 Work Group</a:t>
            </a:r>
          </a:p>
        </p:txBody>
      </p:sp>
      <p:sp>
        <p:nvSpPr>
          <p:cNvPr id="3" name="Content Placeholder 2">
            <a:extLst>
              <a:ext uri="{FF2B5EF4-FFF2-40B4-BE49-F238E27FC236}">
                <a16:creationId xmlns:a16="http://schemas.microsoft.com/office/drawing/2014/main" id="{C4F0E58A-F5AB-C08B-2F97-BC3EA7DB66F8}"/>
              </a:ext>
            </a:extLst>
          </p:cNvPr>
          <p:cNvSpPr>
            <a:spLocks noGrp="1"/>
          </p:cNvSpPr>
          <p:nvPr>
            <p:ph idx="1"/>
          </p:nvPr>
        </p:nvSpPr>
        <p:spPr>
          <a:xfrm>
            <a:off x="355314" y="1573898"/>
            <a:ext cx="10515600" cy="4351338"/>
          </a:xfrm>
        </p:spPr>
        <p:txBody>
          <a:bodyPr>
            <a:normAutofit/>
          </a:bodyPr>
          <a:lstStyle/>
          <a:p>
            <a:r>
              <a:rPr lang="en-US" b="0" dirty="0">
                <a:solidFill>
                  <a:schemeClr val="tx2"/>
                </a:solidFill>
                <a:latin typeface="Segoe UI" panose="020B0502040204020203" pitchFamily="34" charset="0"/>
                <a:cs typeface="Segoe UI" panose="020B0502040204020203" pitchFamily="34" charset="0"/>
              </a:rPr>
              <a:t>Tri-Agency staff began discussions about SB 1786 in Fall 2025. </a:t>
            </a:r>
          </a:p>
          <a:p>
            <a:endParaRPr lang="en-US" b="0" dirty="0">
              <a:solidFill>
                <a:schemeClr val="tx2"/>
              </a:solidFill>
              <a:latin typeface="Segoe UI" panose="020B0502040204020203" pitchFamily="34" charset="0"/>
              <a:cs typeface="Segoe UI" panose="020B0502040204020203" pitchFamily="34" charset="0"/>
            </a:endParaRPr>
          </a:p>
          <a:p>
            <a:r>
              <a:rPr lang="en-US" b="0" dirty="0">
                <a:solidFill>
                  <a:schemeClr val="tx2"/>
                </a:solidFill>
                <a:latin typeface="Segoe UI" panose="020B0502040204020203" pitchFamily="34" charset="0"/>
                <a:cs typeface="Segoe UI" panose="020B0502040204020203" pitchFamily="34" charset="0"/>
              </a:rPr>
              <a:t>Each agency selected CTE grant programs that might be candidates for alignment.</a:t>
            </a:r>
          </a:p>
          <a:p>
            <a:endParaRPr lang="en-US" b="0" dirty="0">
              <a:solidFill>
                <a:schemeClr val="tx2"/>
              </a:solidFill>
              <a:latin typeface="Segoe UI" panose="020B0502040204020203" pitchFamily="34" charset="0"/>
              <a:cs typeface="Segoe UI" panose="020B0502040204020203" pitchFamily="34" charset="0"/>
            </a:endParaRPr>
          </a:p>
          <a:p>
            <a:r>
              <a:rPr lang="en-US" b="0" dirty="0">
                <a:solidFill>
                  <a:schemeClr val="tx2"/>
                </a:solidFill>
                <a:latin typeface="Segoe UI" panose="020B0502040204020203" pitchFamily="34" charset="0"/>
                <a:cs typeface="Segoe UI" panose="020B0502040204020203" pitchFamily="34" charset="0"/>
              </a:rPr>
              <a:t>In February 2026, a Tri-Agency Work Group made up of agency leaders and grant managers began meeting to come up with recommendations that leverage existing Tri-Agency work and speak to the SB 1786 charge.</a:t>
            </a:r>
          </a:p>
          <a:p>
            <a:endParaRPr lang="en-US" dirty="0"/>
          </a:p>
        </p:txBody>
      </p:sp>
      <p:sp>
        <p:nvSpPr>
          <p:cNvPr id="4" name="TextBox 3">
            <a:extLst>
              <a:ext uri="{FF2B5EF4-FFF2-40B4-BE49-F238E27FC236}">
                <a16:creationId xmlns:a16="http://schemas.microsoft.com/office/drawing/2014/main" id="{55773A98-4CBD-20B8-9C21-BC65E8889D28}"/>
              </a:ext>
            </a:extLst>
          </p:cNvPr>
          <p:cNvSpPr txBox="1"/>
          <p:nvPr/>
        </p:nvSpPr>
        <p:spPr>
          <a:xfrm>
            <a:off x="11836686" y="5740570"/>
            <a:ext cx="308098"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383091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415DE-CD24-115A-7B0B-A604CC8F4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494EA-8401-DA16-379D-A48E57E5AE0C}"/>
              </a:ext>
            </a:extLst>
          </p:cNvPr>
          <p:cNvSpPr>
            <a:spLocks noGrp="1"/>
          </p:cNvSpPr>
          <p:nvPr>
            <p:ph type="title"/>
          </p:nvPr>
        </p:nvSpPr>
        <p:spPr/>
        <p:txBody>
          <a:bodyPr>
            <a:normAutofit/>
          </a:bodyPr>
          <a:lstStyle/>
          <a:p>
            <a:r>
              <a:rPr lang="en-US" sz="3400" dirty="0"/>
              <a:t>Alignment Elements</a:t>
            </a:r>
          </a:p>
        </p:txBody>
      </p:sp>
      <p:sp>
        <p:nvSpPr>
          <p:cNvPr id="3" name="Content Placeholder 2">
            <a:extLst>
              <a:ext uri="{FF2B5EF4-FFF2-40B4-BE49-F238E27FC236}">
                <a16:creationId xmlns:a16="http://schemas.microsoft.com/office/drawing/2014/main" id="{F27B06C0-A081-A4AE-E69D-CE00BD4BF611}"/>
              </a:ext>
            </a:extLst>
          </p:cNvPr>
          <p:cNvSpPr>
            <a:spLocks noGrp="1"/>
          </p:cNvSpPr>
          <p:nvPr>
            <p:ph idx="1"/>
          </p:nvPr>
        </p:nvSpPr>
        <p:spPr>
          <a:xfrm>
            <a:off x="355314" y="1893938"/>
            <a:ext cx="10515600" cy="4351338"/>
          </a:xfrm>
        </p:spPr>
        <p:txBody>
          <a:bodyPr>
            <a:normAutofit lnSpcReduction="10000"/>
          </a:bodyPr>
          <a:lstStyle/>
          <a:p>
            <a:r>
              <a:rPr lang="en-US" dirty="0">
                <a:solidFill>
                  <a:schemeClr val="tx2">
                    <a:lumMod val="90000"/>
                    <a:lumOff val="10000"/>
                  </a:schemeClr>
                </a:solidFill>
                <a:latin typeface="Segoe UI"/>
                <a:cs typeface="Segoe UI"/>
              </a:rPr>
              <a:t>	Grant administration </a:t>
            </a:r>
            <a:r>
              <a:rPr lang="en-US" b="0" dirty="0">
                <a:solidFill>
                  <a:schemeClr val="tx2">
                    <a:lumMod val="90000"/>
                    <a:lumOff val="10000"/>
                  </a:schemeClr>
                </a:solidFill>
                <a:latin typeface="Segoe UI"/>
                <a:cs typeface="Segoe UI"/>
              </a:rPr>
              <a:t>– communications, application, 	application review, awarding, close-out</a:t>
            </a:r>
          </a:p>
          <a:p>
            <a:r>
              <a:rPr lang="en-US" b="0" dirty="0">
                <a:solidFill>
                  <a:schemeClr val="tx2">
                    <a:lumMod val="90000"/>
                    <a:lumOff val="10000"/>
                  </a:schemeClr>
                </a:solidFill>
                <a:latin typeface="Segoe UI"/>
                <a:cs typeface="Segoe UI"/>
              </a:rPr>
              <a:t>	</a:t>
            </a:r>
            <a:r>
              <a:rPr lang="en-US" dirty="0">
                <a:solidFill>
                  <a:schemeClr val="tx2">
                    <a:lumMod val="90000"/>
                    <a:lumOff val="10000"/>
                  </a:schemeClr>
                </a:solidFill>
                <a:latin typeface="Segoe UI"/>
                <a:cs typeface="Segoe UI"/>
              </a:rPr>
              <a:t>Programmatic components </a:t>
            </a:r>
            <a:r>
              <a:rPr lang="en-US" b="0" dirty="0">
                <a:solidFill>
                  <a:schemeClr val="tx2">
                    <a:lumMod val="90000"/>
                    <a:lumOff val="10000"/>
                  </a:schemeClr>
                </a:solidFill>
                <a:latin typeface="Segoe UI"/>
                <a:cs typeface="Segoe UI"/>
              </a:rPr>
              <a:t>– duration, allowable costs, 	amount of 	funding, data</a:t>
            </a:r>
          </a:p>
          <a:p>
            <a:r>
              <a:rPr lang="en-US" b="0" dirty="0">
                <a:solidFill>
                  <a:schemeClr val="tx2">
                    <a:lumMod val="90000"/>
                    <a:lumOff val="10000"/>
                  </a:schemeClr>
                </a:solidFill>
                <a:latin typeface="Segoe UI"/>
                <a:cs typeface="Segoe UI"/>
              </a:rPr>
              <a:t>	</a:t>
            </a:r>
            <a:r>
              <a:rPr lang="en-US" dirty="0">
                <a:solidFill>
                  <a:schemeClr val="tx2">
                    <a:lumMod val="90000"/>
                    <a:lumOff val="10000"/>
                  </a:schemeClr>
                </a:solidFill>
                <a:latin typeface="Segoe UI"/>
                <a:cs typeface="Segoe UI"/>
              </a:rPr>
              <a:t>Policy priorities – </a:t>
            </a:r>
            <a:r>
              <a:rPr lang="en-US" b="0" dirty="0">
                <a:solidFill>
                  <a:schemeClr val="tx2">
                    <a:lumMod val="90000"/>
                    <a:lumOff val="10000"/>
                  </a:schemeClr>
                </a:solidFill>
                <a:latin typeface="Segoe UI"/>
                <a:cs typeface="Segoe UI"/>
              </a:rPr>
              <a:t>Example: Dual Credit, Teacher Training</a:t>
            </a:r>
          </a:p>
          <a:p>
            <a:r>
              <a:rPr lang="en-US" b="0" dirty="0">
                <a:solidFill>
                  <a:schemeClr val="tx2">
                    <a:lumMod val="90000"/>
                    <a:lumOff val="10000"/>
                  </a:schemeClr>
                </a:solidFill>
                <a:latin typeface="Segoe UI"/>
                <a:cs typeface="Segoe UI"/>
              </a:rPr>
              <a:t>	</a:t>
            </a:r>
            <a:r>
              <a:rPr lang="en-US" dirty="0">
                <a:solidFill>
                  <a:schemeClr val="tx2">
                    <a:lumMod val="90000"/>
                    <a:lumOff val="10000"/>
                  </a:schemeClr>
                </a:solidFill>
                <a:latin typeface="Segoe UI"/>
                <a:cs typeface="Segoe UI"/>
              </a:rPr>
              <a:t>Eligible applicants – </a:t>
            </a:r>
            <a:r>
              <a:rPr lang="en-US" b="0" dirty="0">
                <a:solidFill>
                  <a:schemeClr val="tx2">
                    <a:lumMod val="90000"/>
                    <a:lumOff val="10000"/>
                  </a:schemeClr>
                </a:solidFill>
                <a:latin typeface="Segoe UI"/>
                <a:cs typeface="Segoe UI"/>
              </a:rPr>
              <a:t>Examples: ISDs, IHEs, NPOs</a:t>
            </a:r>
          </a:p>
          <a:p>
            <a:r>
              <a:rPr lang="en-US" b="0" dirty="0">
                <a:solidFill>
                  <a:schemeClr val="tx2">
                    <a:lumMod val="90000"/>
                    <a:lumOff val="10000"/>
                  </a:schemeClr>
                </a:solidFill>
                <a:latin typeface="Segoe UI"/>
                <a:cs typeface="Segoe UI"/>
              </a:rPr>
              <a:t>	</a:t>
            </a:r>
            <a:r>
              <a:rPr lang="en-US" dirty="0">
                <a:solidFill>
                  <a:schemeClr val="tx2">
                    <a:lumMod val="90000"/>
                    <a:lumOff val="10000"/>
                  </a:schemeClr>
                </a:solidFill>
                <a:latin typeface="Segoe UI"/>
                <a:cs typeface="Segoe UI"/>
              </a:rPr>
              <a:t>Targeted industries – </a:t>
            </a:r>
            <a:r>
              <a:rPr lang="en-US" b="0" dirty="0">
                <a:solidFill>
                  <a:schemeClr val="tx2">
                    <a:lumMod val="90000"/>
                    <a:lumOff val="10000"/>
                  </a:schemeClr>
                </a:solidFill>
                <a:latin typeface="Segoe UI"/>
                <a:cs typeface="Segoe UI"/>
              </a:rPr>
              <a:t>Examples: Shipbuilding, Advanced 	Manufacturing</a:t>
            </a:r>
          </a:p>
          <a:p>
            <a:r>
              <a:rPr lang="en-US" b="0" dirty="0">
                <a:solidFill>
                  <a:schemeClr val="tx2">
                    <a:lumMod val="90000"/>
                    <a:lumOff val="10000"/>
                  </a:schemeClr>
                </a:solidFill>
                <a:latin typeface="Segoe UI"/>
                <a:cs typeface="Segoe UI"/>
              </a:rPr>
              <a:t>	</a:t>
            </a:r>
            <a:r>
              <a:rPr lang="en-US" dirty="0">
                <a:solidFill>
                  <a:schemeClr val="tx2">
                    <a:lumMod val="90000"/>
                    <a:lumOff val="10000"/>
                  </a:schemeClr>
                </a:solidFill>
                <a:latin typeface="Segoe UI"/>
                <a:cs typeface="Segoe UI"/>
              </a:rPr>
              <a:t>Location – </a:t>
            </a:r>
            <a:r>
              <a:rPr lang="en-US" b="0" dirty="0">
                <a:solidFill>
                  <a:schemeClr val="tx2">
                    <a:lumMod val="90000"/>
                    <a:lumOff val="10000"/>
                  </a:schemeClr>
                </a:solidFill>
                <a:latin typeface="Segoe UI"/>
                <a:cs typeface="Segoe UI"/>
              </a:rPr>
              <a:t>Example: Regional networks</a:t>
            </a:r>
          </a:p>
          <a:p>
            <a:pPr marL="0" indent="0">
              <a:buNone/>
            </a:pPr>
            <a:r>
              <a:rPr lang="en-US" dirty="0">
                <a:solidFill>
                  <a:schemeClr val="tx2">
                    <a:lumMod val="90000"/>
                    <a:lumOff val="10000"/>
                  </a:schemeClr>
                </a:solidFill>
                <a:latin typeface="Segoe UI"/>
                <a:cs typeface="Segoe UI"/>
              </a:rPr>
              <a:t>	</a:t>
            </a:r>
          </a:p>
          <a:p>
            <a:endParaRPr lang="en-US" dirty="0"/>
          </a:p>
        </p:txBody>
      </p:sp>
      <p:sp>
        <p:nvSpPr>
          <p:cNvPr id="4" name="TextBox 3">
            <a:extLst>
              <a:ext uri="{FF2B5EF4-FFF2-40B4-BE49-F238E27FC236}">
                <a16:creationId xmlns:a16="http://schemas.microsoft.com/office/drawing/2014/main" id="{280E02FE-E7D7-8746-4247-68DB3CB46C07}"/>
              </a:ext>
            </a:extLst>
          </p:cNvPr>
          <p:cNvSpPr txBox="1"/>
          <p:nvPr/>
        </p:nvSpPr>
        <p:spPr>
          <a:xfrm>
            <a:off x="11836686" y="5733288"/>
            <a:ext cx="308098"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124208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AF08-ACDF-56D2-B74C-E4656FE64DE4}"/>
              </a:ext>
            </a:extLst>
          </p:cNvPr>
          <p:cNvSpPr>
            <a:spLocks noGrp="1"/>
          </p:cNvSpPr>
          <p:nvPr>
            <p:ph type="title"/>
          </p:nvPr>
        </p:nvSpPr>
        <p:spPr>
          <a:xfrm>
            <a:off x="173736" y="129587"/>
            <a:ext cx="10697178" cy="673154"/>
          </a:xfrm>
        </p:spPr>
        <p:txBody>
          <a:bodyPr/>
          <a:lstStyle/>
          <a:p>
            <a:r>
              <a:rPr lang="en-US" dirty="0"/>
              <a:t>Grant Programs under Consideration for Alignment</a:t>
            </a:r>
          </a:p>
        </p:txBody>
      </p:sp>
      <p:sp>
        <p:nvSpPr>
          <p:cNvPr id="3" name="TextBox 2">
            <a:extLst>
              <a:ext uri="{FF2B5EF4-FFF2-40B4-BE49-F238E27FC236}">
                <a16:creationId xmlns:a16="http://schemas.microsoft.com/office/drawing/2014/main" id="{7B066F2F-75A1-3D51-D8CD-74AF16D35E13}"/>
              </a:ext>
            </a:extLst>
          </p:cNvPr>
          <p:cNvSpPr txBox="1"/>
          <p:nvPr/>
        </p:nvSpPr>
        <p:spPr>
          <a:xfrm>
            <a:off x="11859768" y="5705030"/>
            <a:ext cx="308098" cy="369332"/>
          </a:xfrm>
          <a:prstGeom prst="rect">
            <a:avLst/>
          </a:prstGeom>
          <a:noFill/>
        </p:spPr>
        <p:txBody>
          <a:bodyPr wrap="none" rtlCol="0">
            <a:spAutoFit/>
          </a:bodyPr>
          <a:lstStyle/>
          <a:p>
            <a:r>
              <a:rPr lang="en-US" dirty="0"/>
              <a:t>8</a:t>
            </a:r>
          </a:p>
        </p:txBody>
      </p:sp>
      <p:graphicFrame>
        <p:nvGraphicFramePr>
          <p:cNvPr id="4" name="Content Placeholder 3">
            <a:extLst>
              <a:ext uri="{FF2B5EF4-FFF2-40B4-BE49-F238E27FC236}">
                <a16:creationId xmlns:a16="http://schemas.microsoft.com/office/drawing/2014/main" id="{F9BEAF17-DDF3-3E77-66F5-6A89AEE95D61}"/>
              </a:ext>
            </a:extLst>
          </p:cNvPr>
          <p:cNvGraphicFramePr>
            <a:graphicFrameLocks noGrp="1"/>
          </p:cNvGraphicFramePr>
          <p:nvPr>
            <p:ph idx="1"/>
            <p:extLst>
              <p:ext uri="{D42A27DB-BD31-4B8C-83A1-F6EECF244321}">
                <p14:modId xmlns:p14="http://schemas.microsoft.com/office/powerpoint/2010/main" val="4284235315"/>
              </p:ext>
            </p:extLst>
          </p:nvPr>
        </p:nvGraphicFramePr>
        <p:xfrm>
          <a:off x="1306286" y="1915885"/>
          <a:ext cx="8599714" cy="3614058"/>
        </p:xfrm>
        <a:graphic>
          <a:graphicData uri="http://schemas.openxmlformats.org/drawingml/2006/table">
            <a:tbl>
              <a:tblPr firstRow="1" firstCol="1" bandRow="1"/>
              <a:tblGrid>
                <a:gridCol w="2781755">
                  <a:extLst>
                    <a:ext uri="{9D8B030D-6E8A-4147-A177-3AD203B41FA5}">
                      <a16:colId xmlns:a16="http://schemas.microsoft.com/office/drawing/2014/main" val="1017576754"/>
                    </a:ext>
                  </a:extLst>
                </a:gridCol>
                <a:gridCol w="3032766">
                  <a:extLst>
                    <a:ext uri="{9D8B030D-6E8A-4147-A177-3AD203B41FA5}">
                      <a16:colId xmlns:a16="http://schemas.microsoft.com/office/drawing/2014/main" val="1926532433"/>
                    </a:ext>
                  </a:extLst>
                </a:gridCol>
                <a:gridCol w="2785193">
                  <a:extLst>
                    <a:ext uri="{9D8B030D-6E8A-4147-A177-3AD203B41FA5}">
                      <a16:colId xmlns:a16="http://schemas.microsoft.com/office/drawing/2014/main" val="2623120618"/>
                    </a:ext>
                  </a:extLst>
                </a:gridCol>
              </a:tblGrid>
              <a:tr h="321756">
                <a:tc>
                  <a:txBody>
                    <a:bodyPr/>
                    <a:lstStyle/>
                    <a:p>
                      <a:pPr marL="0" marR="0" algn="ctr">
                        <a:lnSpc>
                          <a:spcPct val="115000"/>
                        </a:lnSpc>
                        <a:spcAft>
                          <a:spcPts val="800"/>
                        </a:spcAft>
                        <a:buNone/>
                      </a:pPr>
                      <a:r>
                        <a:rPr lang="en-US" sz="1300" b="1" kern="100">
                          <a:solidFill>
                            <a:srgbClr val="FFFFFF"/>
                          </a:solidFill>
                          <a:effectLst/>
                          <a:latin typeface="Segoe UI" panose="020B0502040204020203" pitchFamily="34" charset="0"/>
                          <a:ea typeface="Aptos" panose="020B0004020202020204" pitchFamily="34" charset="0"/>
                          <a:cs typeface="Times New Roman" panose="02020603050405020304" pitchFamily="18" charset="0"/>
                        </a:rPr>
                        <a:t>TEA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marL="0" marR="0" algn="ctr">
                        <a:lnSpc>
                          <a:spcPct val="115000"/>
                        </a:lnSpc>
                        <a:spcAft>
                          <a:spcPts val="800"/>
                        </a:spcAft>
                        <a:buNone/>
                      </a:pPr>
                      <a:r>
                        <a:rPr lang="en-US" sz="1300" b="1" kern="100">
                          <a:solidFill>
                            <a:srgbClr val="FFFFFF"/>
                          </a:solidFill>
                          <a:effectLst/>
                          <a:latin typeface="Segoe UI" panose="020B0502040204020203" pitchFamily="34" charset="0"/>
                          <a:ea typeface="Aptos" panose="020B0004020202020204" pitchFamily="34" charset="0"/>
                          <a:cs typeface="Times New Roman" panose="02020603050405020304" pitchFamily="18" charset="0"/>
                        </a:rPr>
                        <a:t>THECB</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marL="0" marR="0" algn="ctr">
                        <a:lnSpc>
                          <a:spcPct val="115000"/>
                        </a:lnSpc>
                        <a:spcAft>
                          <a:spcPts val="800"/>
                        </a:spcAft>
                        <a:buNone/>
                      </a:pPr>
                      <a:r>
                        <a:rPr lang="en-US" sz="1300" b="1" kern="100">
                          <a:solidFill>
                            <a:srgbClr val="FFFFFF"/>
                          </a:solidFill>
                          <a:effectLst/>
                          <a:latin typeface="Segoe UI" panose="020B0502040204020203" pitchFamily="34" charset="0"/>
                          <a:ea typeface="Aptos" panose="020B0004020202020204" pitchFamily="34" charset="0"/>
                          <a:cs typeface="Times New Roman" panose="02020603050405020304" pitchFamily="18" charset="0"/>
                        </a:rPr>
                        <a:t>TWC</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4105960497"/>
                  </a:ext>
                </a:extLst>
              </a:tr>
              <a:tr h="592101">
                <a:tc>
                  <a:txBody>
                    <a:bodyPr/>
                    <a:lstStyle/>
                    <a:p>
                      <a:pPr marL="0" marR="0">
                        <a:lnSpc>
                          <a:spcPct val="115000"/>
                        </a:lnSpc>
                        <a:spcAft>
                          <a:spcPts val="800"/>
                        </a:spcAft>
                        <a:buNone/>
                      </a:pPr>
                      <a:r>
                        <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Effective Advising Framework Implementation Grant (EAF)</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15000"/>
                        </a:lnSpc>
                        <a:spcAft>
                          <a:spcPts val="800"/>
                        </a:spcAft>
                        <a:buNone/>
                      </a:pPr>
                      <a:r>
                        <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Student Success Acceleration Program (SSAP)</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15000"/>
                        </a:lnSpc>
                        <a:spcAft>
                          <a:spcPts val="800"/>
                        </a:spcAft>
                        <a:buNone/>
                      </a:pPr>
                      <a:r>
                        <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Dual Credit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extLst>
                  <a:ext uri="{0D108BD9-81ED-4DB2-BD59-A6C34878D82A}">
                    <a16:rowId xmlns:a16="http://schemas.microsoft.com/office/drawing/2014/main" val="2454107260"/>
                  </a:ext>
                </a:extLst>
              </a:tr>
              <a:tr h="592101">
                <a:tc>
                  <a:txBody>
                    <a:bodyPr/>
                    <a:lstStyle/>
                    <a:p>
                      <a:pPr marL="0" marR="0">
                        <a:lnSpc>
                          <a:spcPct val="115000"/>
                        </a:lnSpc>
                        <a:spcAft>
                          <a:spcPts val="800"/>
                        </a:spcAft>
                        <a:buNone/>
                      </a:pPr>
                      <a:r>
                        <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Rural Pathway Excellence Partnership (R-PEP)</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0" marR="0">
                        <a:lnSpc>
                          <a:spcPct val="115000"/>
                        </a:lnSpc>
                        <a:spcAft>
                          <a:spcPts val="800"/>
                        </a:spcAft>
                        <a:buNone/>
                      </a:pPr>
                      <a:r>
                        <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Texas Innovative Adult Career Education (ACE)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0" marR="0">
                        <a:lnSpc>
                          <a:spcPct val="115000"/>
                        </a:lnSpc>
                        <a:spcAft>
                          <a:spcPts val="800"/>
                        </a:spcAft>
                        <a:buNone/>
                      </a:pPr>
                      <a:r>
                        <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Jobs and Education for Texans (JET)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599371830"/>
                  </a:ext>
                </a:extLst>
              </a:tr>
              <a:tr h="592101">
                <a:tc>
                  <a:txBody>
                    <a:bodyPr/>
                    <a:lstStyle/>
                    <a:p>
                      <a:pPr marL="0" marR="0">
                        <a:lnSpc>
                          <a:spcPct val="115000"/>
                        </a:lnSpc>
                        <a:spcAft>
                          <a:spcPts val="800"/>
                        </a:spcAft>
                        <a:buNone/>
                      </a:pPr>
                      <a:r>
                        <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Summer CTE Programs/Teach Texas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15000"/>
                        </a:lnSpc>
                        <a:spcAft>
                          <a:spcPts val="800"/>
                        </a:spcAft>
                        <a:buNone/>
                      </a:pPr>
                      <a:r>
                        <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Texas Invests in Meaningful Employment (TIME)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extLst>
                  <a:ext uri="{0D108BD9-81ED-4DB2-BD59-A6C34878D82A}">
                    <a16:rowId xmlns:a16="http://schemas.microsoft.com/office/drawing/2014/main" val="2824224164"/>
                  </a:ext>
                </a:extLst>
              </a:tr>
              <a:tr h="923898">
                <a:tc>
                  <a:txBody>
                    <a:bodyPr/>
                    <a:lstStyle/>
                    <a:p>
                      <a:pPr marL="0" marR="0">
                        <a:lnSpc>
                          <a:spcPct val="115000"/>
                        </a:lnSpc>
                        <a:spcAft>
                          <a:spcPts val="800"/>
                        </a:spcAft>
                        <a:buNone/>
                      </a:pPr>
                      <a:r>
                        <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Early College High School/Pathways in Technology High Schools (P-TECH)</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0" marR="0">
                        <a:lnSpc>
                          <a:spcPct val="115000"/>
                        </a:lnSpc>
                        <a:spcAft>
                          <a:spcPts val="800"/>
                        </a:spcAft>
                        <a:buNone/>
                      </a:pPr>
                      <a:r>
                        <a:rPr lang="en-US"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TRUE Pathways for Design and Planning (TRUE PDP)</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0" marR="0">
                        <a:lnSpc>
                          <a:spcPct val="115000"/>
                        </a:lnSpc>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32136495"/>
                  </a:ext>
                </a:extLst>
              </a:tr>
              <a:tr h="592101">
                <a:tc>
                  <a:txBody>
                    <a:bodyPr/>
                    <a:lstStyle/>
                    <a:p>
                      <a:pPr marL="0" marR="0">
                        <a:lnSpc>
                          <a:spcPct val="115000"/>
                        </a:lnSpc>
                        <a:spcAft>
                          <a:spcPts val="800"/>
                        </a:spcAft>
                        <a:buNone/>
                      </a:pPr>
                      <a:r>
                        <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Texas Regional Pathways Network (TRPN)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15000"/>
                        </a:lnSpc>
                        <a:spcAft>
                          <a:spcPts val="800"/>
                        </a:spcAft>
                        <a:buNone/>
                      </a:pPr>
                      <a:r>
                        <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Texas Reskilling and Upskilling through Education (TRUE)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6085" marR="6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extLst>
                  <a:ext uri="{0D108BD9-81ED-4DB2-BD59-A6C34878D82A}">
                    <a16:rowId xmlns:a16="http://schemas.microsoft.com/office/drawing/2014/main" val="2762403281"/>
                  </a:ext>
                </a:extLst>
              </a:tr>
            </a:tbl>
          </a:graphicData>
        </a:graphic>
      </p:graphicFrame>
    </p:spTree>
    <p:extLst>
      <p:ext uri="{BB962C8B-B14F-4D97-AF65-F5344CB8AC3E}">
        <p14:creationId xmlns:p14="http://schemas.microsoft.com/office/powerpoint/2010/main" val="225445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B2F74-47C5-94EB-1C88-25A24FEE1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D1A65-87BC-2CAA-30C4-5F93DEFB2E15}"/>
              </a:ext>
            </a:extLst>
          </p:cNvPr>
          <p:cNvSpPr>
            <a:spLocks noGrp="1"/>
          </p:cNvSpPr>
          <p:nvPr>
            <p:ph type="title"/>
          </p:nvPr>
        </p:nvSpPr>
        <p:spPr/>
        <p:txBody>
          <a:bodyPr/>
          <a:lstStyle/>
          <a:p>
            <a:r>
              <a:rPr lang="en-US" dirty="0"/>
              <a:t>Complexity</a:t>
            </a:r>
          </a:p>
        </p:txBody>
      </p:sp>
      <p:sp>
        <p:nvSpPr>
          <p:cNvPr id="3" name="Content Placeholder 2">
            <a:extLst>
              <a:ext uri="{FF2B5EF4-FFF2-40B4-BE49-F238E27FC236}">
                <a16:creationId xmlns:a16="http://schemas.microsoft.com/office/drawing/2014/main" id="{91178D06-A7D9-C469-8744-75BD8B7FE012}"/>
              </a:ext>
            </a:extLst>
          </p:cNvPr>
          <p:cNvSpPr>
            <a:spLocks noGrp="1"/>
          </p:cNvSpPr>
          <p:nvPr>
            <p:ph idx="1"/>
          </p:nvPr>
        </p:nvSpPr>
        <p:spPr>
          <a:xfrm>
            <a:off x="173736" y="1481328"/>
            <a:ext cx="11503152" cy="4764024"/>
          </a:xfrm>
        </p:spPr>
        <p:txBody>
          <a:bodyPr>
            <a:noAutofit/>
          </a:bodyPr>
          <a:lstStyle/>
          <a:p>
            <a:pPr>
              <a:lnSpc>
                <a:spcPct val="100000"/>
              </a:lnSpc>
            </a:pPr>
            <a:r>
              <a:rPr lang="en-US" b="0" dirty="0">
                <a:solidFill>
                  <a:schemeClr val="tx2"/>
                </a:solidFill>
                <a:latin typeface="Segoe UI" panose="020B0502040204020203" pitchFamily="34" charset="0"/>
                <a:cs typeface="Segoe UI" panose="020B0502040204020203" pitchFamily="34" charset="0"/>
              </a:rPr>
              <a:t>Specific statutory requirements: purpose, program eligibility, allowable costs;</a:t>
            </a:r>
          </a:p>
          <a:p>
            <a:pPr>
              <a:lnSpc>
                <a:spcPct val="100000"/>
              </a:lnSpc>
            </a:pPr>
            <a:r>
              <a:rPr lang="en-US" b="0" dirty="0">
                <a:solidFill>
                  <a:schemeClr val="tx2"/>
                </a:solidFill>
                <a:latin typeface="Segoe UI" panose="020B0502040204020203" pitchFamily="34" charset="0"/>
                <a:cs typeface="Segoe UI" panose="020B0502040204020203" pitchFamily="34" charset="0"/>
              </a:rPr>
              <a:t>Agency processes: fixed grant calendars, applications, evaluations, awarding and closeout;</a:t>
            </a:r>
          </a:p>
          <a:p>
            <a:pPr>
              <a:lnSpc>
                <a:spcPct val="100000"/>
              </a:lnSpc>
            </a:pPr>
            <a:r>
              <a:rPr lang="en-US" b="0" dirty="0">
                <a:solidFill>
                  <a:schemeClr val="tx2"/>
                </a:solidFill>
                <a:latin typeface="Segoe UI" panose="020B0502040204020203" pitchFamily="34" charset="0"/>
                <a:cs typeface="Segoe UI" panose="020B0502040204020203" pitchFamily="34" charset="0"/>
              </a:rPr>
              <a:t>Availability of actionable data concerning distribution of grants: a consolidated data base does not yet exist;</a:t>
            </a:r>
          </a:p>
          <a:p>
            <a:pPr>
              <a:lnSpc>
                <a:spcPct val="100000"/>
              </a:lnSpc>
            </a:pPr>
            <a:r>
              <a:rPr lang="en-US" b="0" dirty="0">
                <a:solidFill>
                  <a:schemeClr val="tx2"/>
                </a:solidFill>
                <a:latin typeface="Segoe UI" panose="020B0502040204020203" pitchFamily="34" charset="0"/>
                <a:cs typeface="Segoe UI" panose="020B0502040204020203" pitchFamily="34" charset="0"/>
              </a:rPr>
              <a:t>Differing degrees of flexibility across grant programs; and</a:t>
            </a:r>
          </a:p>
          <a:p>
            <a:pPr>
              <a:lnSpc>
                <a:spcPct val="100000"/>
              </a:lnSpc>
            </a:pPr>
            <a:r>
              <a:rPr lang="en-US" b="0" dirty="0">
                <a:solidFill>
                  <a:schemeClr val="tx2"/>
                </a:solidFill>
                <a:latin typeface="Segoe UI" panose="020B0502040204020203" pitchFamily="34" charset="0"/>
                <a:cs typeface="Segoe UI" panose="020B0502040204020203" pitchFamily="34" charset="0"/>
              </a:rPr>
              <a:t>Administrative capacity to support &amp; sustain integrated agency efforts </a:t>
            </a:r>
            <a:br>
              <a:rPr lang="en-US" sz="2600" dirty="0">
                <a:solidFill>
                  <a:schemeClr val="tx2"/>
                </a:solidFill>
                <a:latin typeface="Segoe UI" panose="020B0502040204020203" pitchFamily="34" charset="0"/>
                <a:cs typeface="Segoe UI" panose="020B0502040204020203" pitchFamily="34" charset="0"/>
              </a:rPr>
            </a:br>
            <a:endParaRPr lang="en-US" sz="2600" dirty="0">
              <a:solidFill>
                <a:schemeClr val="tx2"/>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300787F3-9992-3998-1FCC-E57EF6A399B6}"/>
              </a:ext>
            </a:extLst>
          </p:cNvPr>
          <p:cNvSpPr txBox="1"/>
          <p:nvPr/>
        </p:nvSpPr>
        <p:spPr>
          <a:xfrm>
            <a:off x="11740896" y="5696712"/>
            <a:ext cx="524165"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2459028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4061E898428E4BA849A29C52CA9FCC" ma:contentTypeVersion="16" ma:contentTypeDescription="Create a new document." ma:contentTypeScope="" ma:versionID="68320658194dc6f055d250fc7b8dbad7">
  <xsd:schema xmlns:xsd="http://www.w3.org/2001/XMLSchema" xmlns:xs="http://www.w3.org/2001/XMLSchema" xmlns:p="http://schemas.microsoft.com/office/2006/metadata/properties" xmlns:ns1="http://schemas.microsoft.com/sharepoint/v3" xmlns:ns2="fff588c5-3676-461f-80b8-65dea2d66ef9" xmlns:ns3="a1d2879b-163e-497d-bf93-e165bd5845e9" targetNamespace="http://schemas.microsoft.com/office/2006/metadata/properties" ma:root="true" ma:fieldsID="57326f4fc9682e45bd9d8e8a1a9a4fdb" ns1:_="" ns2:_="" ns3:_="">
    <xsd:import namespace="http://schemas.microsoft.com/sharepoint/v3"/>
    <xsd:import namespace="fff588c5-3676-461f-80b8-65dea2d66ef9"/>
    <xsd:import namespace="a1d2879b-163e-497d-bf93-e165bd5845e9"/>
    <xsd:element name="properties">
      <xsd:complexType>
        <xsd:sequence>
          <xsd:element name="documentManagement">
            <xsd:complexType>
              <xsd:all>
                <xsd:element ref="ns1:StartDate"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tartDate" ma:index="2" nillable="true" ma:displayName="Start Date" ma:default="[today]" ma:format="DateOnly" ma:internalName="Start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ff588c5-3676-461f-80b8-65dea2d66e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8882c80-0cf4-468a-a21d-ff52c597efb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hidden="true"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d2879b-163e-497d-bf93-e165bd5845e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e0e785b-5282-4b79-92fe-a173182fef15}" ma:internalName="TaxCatchAll" ma:readOnly="false" ma:showField="CatchAllData" ma:web="a1d2879b-163e-497d-bf93-e165bd5845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1d2879b-163e-497d-bf93-e165bd5845e9" xsi:nil="true"/>
    <StartDate xmlns="http://schemas.microsoft.com/sharepoint/v3">2026-03-24T13:05:06+00:00</StartDate>
    <lcf76f155ced4ddcb4097134ff3c332f xmlns="fff588c5-3676-461f-80b8-65dea2d66ef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7A3F15-7318-42E7-A8B2-FB78E114F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f588c5-3676-461f-80b8-65dea2d66ef9"/>
    <ds:schemaRef ds:uri="a1d2879b-163e-497d-bf93-e165bd5845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88C8DA-F41C-4809-92CE-2D6355DC4800}">
  <ds:schemaRefs>
    <ds:schemaRef ds:uri="http://schemas.microsoft.com/sharepoint/v3/contenttype/forms"/>
  </ds:schemaRefs>
</ds:datastoreItem>
</file>

<file path=customXml/itemProps3.xml><?xml version="1.0" encoding="utf-8"?>
<ds:datastoreItem xmlns:ds="http://schemas.openxmlformats.org/officeDocument/2006/customXml" ds:itemID="{904837C8-6085-49FC-997E-749968090505}">
  <ds:schemaRefs>
    <ds:schemaRef ds:uri="http://www.w3.org/XML/1998/namespace"/>
    <ds:schemaRef ds:uri="http://purl.org/dc/terms/"/>
    <ds:schemaRef ds:uri="a1d2879b-163e-497d-bf93-e165bd5845e9"/>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fff588c5-3676-461f-80b8-65dea2d66ef9"/>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19097</TotalTime>
  <Words>868</Words>
  <Application>Microsoft Office PowerPoint</Application>
  <PresentationFormat>Widescreen</PresentationFormat>
  <Paragraphs>149</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Aptos Display</vt:lpstr>
      <vt:lpstr>Arial</vt:lpstr>
      <vt:lpstr>Calibri</vt:lpstr>
      <vt:lpstr>Poppins Bold</vt:lpstr>
      <vt:lpstr>PT Sans</vt:lpstr>
      <vt:lpstr>Segoe UI</vt:lpstr>
      <vt:lpstr>Office Theme</vt:lpstr>
      <vt:lpstr>Aligning CTE Grant Funding – SB 1786  TACTE Annual Meeting March 2026</vt:lpstr>
      <vt:lpstr>SB 1786 – Tri-Agency Collaboration</vt:lpstr>
      <vt:lpstr>Tri-Agency Workforce Initiative</vt:lpstr>
      <vt:lpstr>The SB 1786 Charge</vt:lpstr>
      <vt:lpstr>Current Alignment</vt:lpstr>
      <vt:lpstr>Tri-Agency SB 1786 Work Group</vt:lpstr>
      <vt:lpstr>Alignment Elements</vt:lpstr>
      <vt:lpstr>Grant Programs under Consideration for Alignment</vt:lpstr>
      <vt:lpstr>Complexity</vt:lpstr>
      <vt:lpstr>Points of Opportunity</vt:lpstr>
      <vt:lpstr>Alignment Models Under Consideration</vt:lpstr>
      <vt:lpstr>Discussion Question 1</vt:lpstr>
      <vt:lpstr>Discussion Question 2</vt:lpstr>
      <vt:lpstr>Discussion Question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Knight,Lorena M</dc:creator>
  <cp:lastModifiedBy>Ranis, Sheri</cp:lastModifiedBy>
  <cp:revision>59</cp:revision>
  <dcterms:created xsi:type="dcterms:W3CDTF">2025-04-16T19:12:18Z</dcterms:created>
  <dcterms:modified xsi:type="dcterms:W3CDTF">2026-03-24T16:48:33Z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0x0101005B4061E898428E4BA849A29C52CA9FCC</vt:lpwstr>
  </property>
  <property fmtid="{D5CDD505-2E9C-101B-9397-08002B2CF9AE}" pid="3" name="MediaServiceImageTags">
    <vt:lpwstr/>
  </property>
</Properties>
</file>